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113691391" r:id="rId6"/>
    <p:sldId id="390" r:id="rId7"/>
    <p:sldId id="353" r:id="rId8"/>
    <p:sldId id="356" r:id="rId9"/>
    <p:sldId id="357" r:id="rId10"/>
    <p:sldId id="2113691413" r:id="rId11"/>
    <p:sldId id="287" r:id="rId12"/>
    <p:sldId id="361" r:id="rId13"/>
    <p:sldId id="2113691392" r:id="rId14"/>
    <p:sldId id="416" r:id="rId15"/>
    <p:sldId id="275" r:id="rId16"/>
    <p:sldId id="2113691357" r:id="rId17"/>
    <p:sldId id="2113691365" r:id="rId18"/>
    <p:sldId id="276" r:id="rId19"/>
    <p:sldId id="2113691393" r:id="rId20"/>
    <p:sldId id="2113691394" r:id="rId21"/>
    <p:sldId id="2113691382" r:id="rId22"/>
    <p:sldId id="2113691384" r:id="rId23"/>
    <p:sldId id="291" r:id="rId24"/>
    <p:sldId id="264" r:id="rId25"/>
    <p:sldId id="2113691400" r:id="rId26"/>
    <p:sldId id="2113691399" r:id="rId27"/>
    <p:sldId id="2113691367" r:id="rId28"/>
    <p:sldId id="2113691405" r:id="rId29"/>
    <p:sldId id="2113691401" r:id="rId30"/>
    <p:sldId id="2113691403" r:id="rId31"/>
    <p:sldId id="2113691407" r:id="rId32"/>
    <p:sldId id="2113691406" r:id="rId33"/>
    <p:sldId id="2113691404" r:id="rId34"/>
    <p:sldId id="2113691398" r:id="rId35"/>
    <p:sldId id="2113691409" r:id="rId36"/>
    <p:sldId id="2113691410" r:id="rId37"/>
    <p:sldId id="392" r:id="rId38"/>
    <p:sldId id="393" r:id="rId39"/>
    <p:sldId id="2113691412" r:id="rId40"/>
    <p:sldId id="271" r:id="rId41"/>
    <p:sldId id="272" r:id="rId42"/>
    <p:sldId id="267" r:id="rId43"/>
    <p:sldId id="2113691366" r:id="rId44"/>
    <p:sldId id="211369141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Wyatt" initials="AW" lastIdx="1" clrIdx="0">
    <p:extLst>
      <p:ext uri="{19B8F6BF-5375-455C-9EA6-DF929625EA0E}">
        <p15:presenceInfo xmlns:p15="http://schemas.microsoft.com/office/powerpoint/2012/main" userId="Alexander Wya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17:38:38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0 624 24575,'13'-2'0,"-1"0"0,0-1 0,0 0 0,-1 0 0,1-2 0,-1 1 0,0-2 0,0 1 0,12-9 0,30-14 0,64-26 0,-6-6 0,-91 49 0,20-14 0,-14 8 0,0 2 0,57-24 0,-69 33 0,0 0 0,-1-2 0,16-10 0,20-10 0,135-51 0,-141 57 0,-33 17 0,0-1 0,0 2 0,0-1 0,1 1 0,11-2 0,76-17 0,52-9 0,-46 9 0,-73 15 0,0 1 0,53-5 0,36 0 0,-70 5 0,54 0 0,345 8 0,-427 1 0,0 1 0,0 0 0,0 1 0,23 9 0,45 7 0,-75-17-121,1 0-1,0 0 0,20 9 0,-4-2-521,184 63-3880,481 174 133,-348-120 6242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17:38:40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305 714 24575,'0'-20'0,"-2"-1"0,-1 0 0,0 0 0,-2 1 0,0 0 0,-13-31 0,0 10 0,-46-77 0,31 47 0,8 17 0,-29-57 0,31 57 50,20 44-252,-1 0 0,0 0-1,0 1 1,-1 0 0,0 0 0,-11-13 0,6 11-6624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1T17:38:42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920 2 24575,'-18'0'0,"-17"-1"0,0 2 0,0 1 0,-51 11 0,44-4 0,20-5 0,0 1 0,0 1 0,-27 12 0,-157 66 0,125-51 0,-37 12 0,59-21 90,44-17-575,-1-1 0,-25 7 0,24-9-6341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D5592-894B-4FE5-BBC6-5BE01A4DF505}" type="datetimeFigureOut">
              <a:rPr lang="en-CA" smtClean="0"/>
              <a:t>2022-08-04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CC73E-8A39-4E15-B984-D9DDF7ECAE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226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03F4-1AC5-4684-85CB-087214750EE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42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2331639fc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2331639fc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a3bbdcf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a3bbdcf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2a3496a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2a3496a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6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2a3496a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2a3496a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A175B-C972-5F9B-148D-853871AFF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C3420-FCB6-3B6B-16B8-14CA5D947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8F8D3-AA7A-A2A3-F963-B6F90C3B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47AE-1D7F-4FCC-8162-8CB9F6A05F72}" type="datetimeFigureOut">
              <a:rPr lang="en-CA" smtClean="0"/>
              <a:t>2022-08-04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56C38-8D07-793F-2D64-16916873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C5AD8-ABA7-379E-DA31-9FE5E34F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3871-E7A0-48C2-AF56-1570BA8C8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27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B0F8-F803-5C24-829E-43944582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097CB-6A02-743C-B000-EBFC1403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65D59-37EB-DE17-5567-72950856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47AE-1D7F-4FCC-8162-8CB9F6A05F72}" type="datetimeFigureOut">
              <a:rPr lang="en-CA" smtClean="0"/>
              <a:t>2022-08-04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D24F8-3DB4-8325-0C8E-5F152356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8EC24-ADAB-0A3A-63D8-188CEE91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3871-E7A0-48C2-AF56-1570BA8C8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71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E0E38E-D65E-40E1-71C0-05C220C68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DE584-D71E-EC3D-5BD8-97AFABD67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85CBD-1356-6EB1-2ADB-B6252B78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47AE-1D7F-4FCC-8162-8CB9F6A05F72}" type="datetimeFigureOut">
              <a:rPr lang="en-CA" smtClean="0"/>
              <a:t>2022-08-04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297D9-2500-37E3-8DC0-58C6D6B1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91D88-079B-9EC7-14E5-37CF0EE0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3871-E7A0-48C2-AF56-1570BA8C8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50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28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058A-79C6-9FBD-89D1-D92BCFA5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22DE4-2C5B-1E03-AEB7-3232C57F8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EC98B-D99D-CDB5-AAE4-5ABCAF5B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47AE-1D7F-4FCC-8162-8CB9F6A05F72}" type="datetimeFigureOut">
              <a:rPr lang="en-CA" smtClean="0"/>
              <a:t>2022-08-04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3C2DE-5EA5-F95F-F2F5-A8E5B01A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6C93-1408-D54C-D984-1D55C4B3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3871-E7A0-48C2-AF56-1570BA8C8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78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EBBE-5442-1221-FA23-0AEA3754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205AE-1386-0525-CFDC-FD9B0DD6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599C0-7A0F-23E0-2AE7-1D5E670D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47AE-1D7F-4FCC-8162-8CB9F6A05F72}" type="datetimeFigureOut">
              <a:rPr lang="en-CA" smtClean="0"/>
              <a:t>2022-08-04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74CC7-6A98-9616-5F9B-3A6004B4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533F3-DEAE-4A31-15D4-239D428D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3871-E7A0-48C2-AF56-1570BA8C8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3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883F0-E29A-62EB-9575-E64A466A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90D50-5CCC-65D4-EBBF-EE1282DBF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74B3E-F816-7BD2-80D4-259FDC996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91662-4874-0B21-B93F-D5EBC5EE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47AE-1D7F-4FCC-8162-8CB9F6A05F72}" type="datetimeFigureOut">
              <a:rPr lang="en-CA" smtClean="0"/>
              <a:t>2022-08-04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E6381-5F6E-C04F-75C2-8E6939A5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60CA9-EB4C-430B-2451-60F1DD06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3871-E7A0-48C2-AF56-1570BA8C8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43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F117-F52D-98CD-27B4-D14D3191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7FC3E-6390-9566-0624-62DE31C1D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DDBB3-E323-3016-6F0D-B4429A76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1B2F5-1D8E-36F1-6564-3629C3228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797FE-5A9E-507F-8782-15197EEF8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E8667-15AD-D574-8DC9-8F12EB4F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47AE-1D7F-4FCC-8162-8CB9F6A05F72}" type="datetimeFigureOut">
              <a:rPr lang="en-CA" smtClean="0"/>
              <a:t>2022-08-04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41F604-43C7-861D-D8E1-ED3625A0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9032B3-CF58-DAC5-BA11-6F200201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3871-E7A0-48C2-AF56-1570BA8C8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90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B9B2-02C2-9831-A20D-27CCB437A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D0D20-B52D-109D-79D5-9EA7AC13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47AE-1D7F-4FCC-8162-8CB9F6A05F72}" type="datetimeFigureOut">
              <a:rPr lang="en-CA" smtClean="0"/>
              <a:t>2022-08-04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437B7-CA49-65D6-2E53-3B832B69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E1175-00C5-2697-484E-5F7F2AA7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3871-E7A0-48C2-AF56-1570BA8C8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06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85637-DC58-CD03-59D4-D3F9DE8E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47AE-1D7F-4FCC-8162-8CB9F6A05F72}" type="datetimeFigureOut">
              <a:rPr lang="en-CA" smtClean="0"/>
              <a:t>2022-08-04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2C805-9C1F-563E-6E40-72154A3A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C9079-95F5-5683-9635-6E47C24C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3871-E7A0-48C2-AF56-1570BA8C8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56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C480-C93B-5971-56EC-565E764B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A4FAC-721E-0A3A-717C-533C892A4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5630F-63D6-B649-07AB-B7390D903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0CC46-98FC-8B62-FCD0-E906D1A0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47AE-1D7F-4FCC-8162-8CB9F6A05F72}" type="datetimeFigureOut">
              <a:rPr lang="en-CA" smtClean="0"/>
              <a:t>2022-08-04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B26D4-8438-8D49-11B3-55EA6A6B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49189-5F69-2671-9D65-3EE46041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3871-E7A0-48C2-AF56-1570BA8C8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017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CC3D5-7042-04AF-2EF9-9446D04D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AEB71-9E14-7216-261C-9EA35AE4C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E32F7-CD5F-F742-1F05-366C0D9B1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C190B-4879-46E1-7CEB-86A37ECD5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47AE-1D7F-4FCC-8162-8CB9F6A05F72}" type="datetimeFigureOut">
              <a:rPr lang="en-CA" smtClean="0"/>
              <a:t>2022-08-04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6D272-AE89-3830-A011-D0727EFB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BA780-F3AF-13FA-B5FF-294EA9F2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3871-E7A0-48C2-AF56-1570BA8C8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13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119B0-B096-1AC3-67FD-25894553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C9A0E-14D3-0F2B-A498-65D97C17B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797F7-B456-BC28-59DB-2BFF673CF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47AE-1D7F-4FCC-8162-8CB9F6A05F72}" type="datetimeFigureOut">
              <a:rPr lang="en-CA" smtClean="0"/>
              <a:t>2022-08-04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6B3D-7123-B652-EB8A-2F9231060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D4E9E-B1F6-3397-8031-7D1C93959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3871-E7A0-48C2-AF56-1570BA8C85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151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berkeley.edu/2011/07/26/are-cancers-newly-evolved-species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ca/en/?region=bc" TargetMode="External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cancer.ca/en/?region=b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commons.wikimedia.org/w/index.php?curid=10547051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048" y="1805602"/>
            <a:ext cx="11215257" cy="175338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Integral Biomarkers in Clinical Trial Design and Conduct: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The Experience of CCTG IND 234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6055" y="4148652"/>
            <a:ext cx="9144000" cy="1888997"/>
          </a:xfrm>
        </p:spPr>
        <p:txBody>
          <a:bodyPr>
            <a:normAutofit fontScale="850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Dr. Alexander W Wyatt,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D.Phil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Assistant Professor, University of British Columbia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Senior Research Scientist, Vancouver Prostate Centre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Scientist, Canada’s Michael Smith Genome Sciences Centre, BC Cancer</a:t>
            </a:r>
          </a:p>
          <a:p>
            <a:r>
              <a:rPr lang="en-C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@</a:t>
            </a:r>
            <a:r>
              <a:rPr lang="en-CA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ResearchWyatt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G:\Awyatt\Outdated\Logos\UBC-place-of-mind-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3" y="6252238"/>
            <a:ext cx="2760152" cy="42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0" r="6342" b="24357"/>
          <a:stretch/>
        </p:blipFill>
        <p:spPr>
          <a:xfrm>
            <a:off x="10355494" y="6199355"/>
            <a:ext cx="1704233" cy="600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10" y="63513"/>
            <a:ext cx="725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NICTC Meeting, Queen’s University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August 2022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oogle Shape;199;p29">
            <a:extLst>
              <a:ext uri="{FF2B5EF4-FFF2-40B4-BE49-F238E27FC236}">
                <a16:creationId xmlns:a16="http://schemas.microsoft.com/office/drawing/2014/main" id="{A9333088-5C4F-93FF-01BC-14FD6F466EB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94056" y="58506"/>
            <a:ext cx="2417634" cy="85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94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Cancer is a disease of the genome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Mutations to the DNA can result in a proliferative cancer cell</a:t>
            </a:r>
          </a:p>
          <a:p>
            <a:r>
              <a:rPr lang="en-CA" dirty="0"/>
              <a:t>The whole genome is often remodelled in advanced disease</a:t>
            </a:r>
          </a:p>
        </p:txBody>
      </p:sp>
      <p:pic>
        <p:nvPicPr>
          <p:cNvPr id="4" name="Picture 8" descr="http://www.berkeley.edu/news2/2011/07/karyograms6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4"/>
          <a:stretch/>
        </p:blipFill>
        <p:spPr bwMode="auto">
          <a:xfrm>
            <a:off x="1995946" y="2832419"/>
            <a:ext cx="3911837" cy="37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berkeley.edu/news2/2011/07/karyograms6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9"/>
          <a:stretch/>
        </p:blipFill>
        <p:spPr bwMode="auto">
          <a:xfrm>
            <a:off x="6088291" y="2829239"/>
            <a:ext cx="3861952" cy="38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0967" y="2953994"/>
            <a:ext cx="301850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Normal chromosomes in a cell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3427" y="2953994"/>
            <a:ext cx="359000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Example cancer cell chromosomes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4DD5BCE-C7A0-49D6-8B2C-D3D399875606}"/>
              </a:ext>
            </a:extLst>
          </p:cNvPr>
          <p:cNvSpPr txBox="1">
            <a:spLocks/>
          </p:cNvSpPr>
          <p:nvPr/>
        </p:nvSpPr>
        <p:spPr>
          <a:xfrm>
            <a:off x="0" y="6636449"/>
            <a:ext cx="11599459" cy="480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r>
              <a:rPr lang="en-GB" sz="9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Sanders R. “Are cancers newly evolved species?” Berkley News. Available at: </a:t>
            </a:r>
            <a:r>
              <a:rPr lang="en-GB" sz="9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https://news.berkeley.edu/2011/07/26/are-cancers-newly-evolved-species/</a:t>
            </a:r>
            <a:r>
              <a:rPr lang="en-GB" sz="9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[Accessed January 2021].</a:t>
            </a:r>
            <a:endParaRPr lang="fr-FR" sz="900" dirty="0">
              <a:solidFill>
                <a:schemeClr val="tx2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Tumour and host ‘heterogeneity’ helps explain differential therapy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0952"/>
            <a:ext cx="4826000" cy="3686011"/>
          </a:xfrm>
        </p:spPr>
        <p:txBody>
          <a:bodyPr/>
          <a:lstStyle/>
          <a:p>
            <a:r>
              <a:rPr lang="en-CA" dirty="0"/>
              <a:t>Each cancer and person is different at the genome level (and every other level)</a:t>
            </a:r>
          </a:p>
          <a:p>
            <a:r>
              <a:rPr lang="en-CA" dirty="0"/>
              <a:t>This can modulate therapy response</a:t>
            </a:r>
          </a:p>
          <a:p>
            <a:r>
              <a:rPr lang="en-CA" dirty="0"/>
              <a:t>Particular relevance for new targeted therapies – the ‘target’ must be present!</a:t>
            </a:r>
          </a:p>
        </p:txBody>
      </p:sp>
      <p:pic>
        <p:nvPicPr>
          <p:cNvPr id="2050" name="Picture 2" descr="intratumou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33" y="1887536"/>
            <a:ext cx="6217392" cy="43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54720" y="6038463"/>
            <a:ext cx="3641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Image by Simona </a:t>
            </a:r>
            <a:r>
              <a:rPr lang="en-US" sz="1200" dirty="0" err="1"/>
              <a:t>Cristea</a:t>
            </a:r>
            <a:r>
              <a:rPr lang="en-US" sz="1200" dirty="0"/>
              <a:t>, Dana-Farber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19149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CB66-39B1-46DF-B927-F67CF7508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Genomic heterogeneity of metastatic prostate cancer – therapeutic vulnerabilities?</a:t>
            </a:r>
            <a:endParaRPr lang="en-CA" b="1" dirty="0"/>
          </a:p>
        </p:txBody>
      </p:sp>
      <p:pic>
        <p:nvPicPr>
          <p:cNvPr id="2052" name="Picture 4" descr="https://ars.els-cdn.com/content/image/1-s2.0-S0092867415005486-fx1_lrg.jpg">
            <a:extLst>
              <a:ext uri="{FF2B5EF4-FFF2-40B4-BE49-F238E27FC236}">
                <a16:creationId xmlns:a16="http://schemas.microsoft.com/office/drawing/2014/main" id="{D5158C46-8478-47E6-9155-772CB4CEBD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08" y="1515776"/>
            <a:ext cx="5163670" cy="516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3F33D1-3424-46B8-AB95-F38E6ED182DF}"/>
              </a:ext>
            </a:extLst>
          </p:cNvPr>
          <p:cNvSpPr txBox="1"/>
          <p:nvPr/>
        </p:nvSpPr>
        <p:spPr>
          <a:xfrm>
            <a:off x="0" y="6545403"/>
            <a:ext cx="2475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Robinson et al. Cell 2015</a:t>
            </a:r>
            <a:endParaRPr lang="en-CA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F1C38-FBE0-473F-8C51-A77E44EDA597}"/>
              </a:ext>
            </a:extLst>
          </p:cNvPr>
          <p:cNvSpPr txBox="1"/>
          <p:nvPr/>
        </p:nvSpPr>
        <p:spPr>
          <a:xfrm>
            <a:off x="8561294" y="2097741"/>
            <a:ext cx="34065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Several consensus clinical guidelines now recommend </a:t>
            </a:r>
            <a:r>
              <a:rPr lang="en-US" sz="2000" u="sng" dirty="0"/>
              <a:t>germline</a:t>
            </a:r>
            <a:r>
              <a:rPr lang="en-US" sz="2000" dirty="0"/>
              <a:t> +/- </a:t>
            </a:r>
            <a:r>
              <a:rPr lang="en-US" sz="2000" u="sng" dirty="0"/>
              <a:t>somatic</a:t>
            </a:r>
            <a:r>
              <a:rPr lang="en-US" sz="2000" dirty="0"/>
              <a:t> screening of </a:t>
            </a:r>
            <a:r>
              <a:rPr lang="en-US" sz="2000" u="sng" dirty="0"/>
              <a:t>DNA repair genes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1" dirty="0"/>
              <a:t>hereditary cancers</a:t>
            </a:r>
          </a:p>
          <a:p>
            <a:pPr algn="ctr"/>
            <a:r>
              <a:rPr lang="en-US" sz="2000" b="1" dirty="0"/>
              <a:t>patient prognosis</a:t>
            </a:r>
          </a:p>
          <a:p>
            <a:pPr algn="ctr"/>
            <a:r>
              <a:rPr lang="en-US" sz="2000" b="1" dirty="0"/>
              <a:t>treatment selection</a:t>
            </a:r>
          </a:p>
          <a:p>
            <a:pPr algn="ctr"/>
            <a:endParaRPr lang="en-US" sz="2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3E3C08-82A8-464E-B80E-BCB2C281526A}"/>
              </a:ext>
            </a:extLst>
          </p:cNvPr>
          <p:cNvGrpSpPr/>
          <p:nvPr/>
        </p:nvGrpSpPr>
        <p:grpSpPr>
          <a:xfrm>
            <a:off x="7287988" y="1894419"/>
            <a:ext cx="1389960" cy="346680"/>
            <a:chOff x="7287988" y="1894419"/>
            <a:chExt cx="138996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F0B63AE-816C-4C51-91ED-2E1AA3ED3457}"/>
                    </a:ext>
                  </a:extLst>
                </p14:cNvPr>
                <p14:cNvContentPartPr/>
                <p14:nvPr/>
              </p14:nvContentPartPr>
              <p14:xfrm>
                <a:off x="7287988" y="1944819"/>
                <a:ext cx="1383840" cy="224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F0B63AE-816C-4C51-91ED-2E1AA3ED345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78988" y="1935819"/>
                  <a:ext cx="1401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ED906A5-C0F4-494A-826B-EBBF7CF2D522}"/>
                    </a:ext>
                  </a:extLst>
                </p14:cNvPr>
                <p14:cNvContentPartPr/>
                <p14:nvPr/>
              </p14:nvContentPartPr>
              <p14:xfrm>
                <a:off x="8567788" y="1894419"/>
                <a:ext cx="110160" cy="257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ED906A5-C0F4-494A-826B-EBBF7CF2D5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59148" y="1885779"/>
                  <a:ext cx="127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86E6C5A-82B9-495B-BC63-B018D0CF640E}"/>
                    </a:ext>
                  </a:extLst>
                </p14:cNvPr>
                <p14:cNvContentPartPr/>
                <p14:nvPr/>
              </p14:nvContentPartPr>
              <p14:xfrm>
                <a:off x="8346388" y="2142099"/>
                <a:ext cx="331560" cy="99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86E6C5A-82B9-495B-BC63-B018D0CF64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37748" y="2133459"/>
                  <a:ext cx="349200" cy="116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4B10CAC-9E94-5605-7E11-B89A3CE9A9DC}"/>
              </a:ext>
            </a:extLst>
          </p:cNvPr>
          <p:cNvSpPr txBox="1"/>
          <p:nvPr/>
        </p:nvSpPr>
        <p:spPr>
          <a:xfrm>
            <a:off x="224117" y="2191599"/>
            <a:ext cx="32032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Correlative studies</a:t>
            </a:r>
            <a:r>
              <a:rPr lang="en-US" dirty="0"/>
              <a:t>: different genomic alterations associate with different disease prognosis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66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B5F4-6BE6-4D77-936D-5706A83C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Emerging genomic biomarkers in metastatic prostate cancer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40958-1196-4B4C-88F1-4C6F3A1B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076" y="1906510"/>
            <a:ext cx="7447047" cy="47458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756B99-BFED-4A0B-A8B3-E91184F370E9}"/>
              </a:ext>
            </a:extLst>
          </p:cNvPr>
          <p:cNvSpPr/>
          <p:nvPr/>
        </p:nvSpPr>
        <p:spPr>
          <a:xfrm>
            <a:off x="2727071" y="1955598"/>
            <a:ext cx="325435" cy="34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347D0-8C12-41F2-AF93-C98A7BBA8385}"/>
              </a:ext>
            </a:extLst>
          </p:cNvPr>
          <p:cNvSpPr txBox="1"/>
          <p:nvPr/>
        </p:nvSpPr>
        <p:spPr>
          <a:xfrm>
            <a:off x="5443200" y="6609238"/>
            <a:ext cx="674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900" dirty="0" err="1">
                <a:latin typeface="Arial" panose="020B0604020202020204" pitchFamily="34" charset="0"/>
                <a:cs typeface="Arial" panose="020B0604020202020204" pitchFamily="34" charset="0"/>
              </a:rPr>
              <a:t>Herberts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, Trends in Cancer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C2DBF-881F-4188-8C74-71A19F0F8C54}"/>
              </a:ext>
            </a:extLst>
          </p:cNvPr>
          <p:cNvSpPr txBox="1"/>
          <p:nvPr/>
        </p:nvSpPr>
        <p:spPr>
          <a:xfrm>
            <a:off x="179487" y="3085428"/>
            <a:ext cx="2646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PARP inhibitors </a:t>
            </a:r>
            <a:r>
              <a:rPr lang="en-US" dirty="0"/>
              <a:t>approved in North America for mCRPC with selected homologous recombination repair </a:t>
            </a:r>
            <a:r>
              <a:rPr lang="en-US" u="sng" dirty="0"/>
              <a:t>(HRR) gene alterations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E8D9C1-54FA-49FC-94FF-93F58885D62A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502782" y="4839754"/>
            <a:ext cx="1924418" cy="8338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54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3165" cy="1325563"/>
          </a:xfrm>
        </p:spPr>
        <p:txBody>
          <a:bodyPr/>
          <a:lstStyle/>
          <a:p>
            <a:r>
              <a:rPr lang="en-CA" b="1" dirty="0"/>
              <a:t>Historical sources of genomic biomarkers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2082"/>
          </a:xfrm>
        </p:spPr>
        <p:txBody>
          <a:bodyPr>
            <a:normAutofit/>
          </a:bodyPr>
          <a:lstStyle/>
          <a:p>
            <a:r>
              <a:rPr lang="en-CA" b="1" dirty="0"/>
              <a:t>Whole blood testing </a:t>
            </a:r>
            <a:r>
              <a:rPr lang="en-CA" dirty="0"/>
              <a:t>(or saliva / cheek swab)</a:t>
            </a:r>
          </a:p>
          <a:p>
            <a:pPr lvl="1"/>
            <a:r>
              <a:rPr lang="en-CA" dirty="0"/>
              <a:t>Informs only on germline (e.g. </a:t>
            </a:r>
            <a:r>
              <a:rPr lang="en-CA" i="1" dirty="0"/>
              <a:t>BRCA2 </a:t>
            </a:r>
            <a:r>
              <a:rPr lang="en-CA" dirty="0"/>
              <a:t>mutations)</a:t>
            </a:r>
          </a:p>
          <a:p>
            <a:r>
              <a:rPr lang="en-CA" b="1" dirty="0"/>
              <a:t>Tissue testing</a:t>
            </a:r>
            <a:r>
              <a:rPr lang="en-CA" dirty="0"/>
              <a:t> (fresh tumour biopsy, archival diagnostic material)</a:t>
            </a:r>
          </a:p>
          <a:p>
            <a:pPr lvl="1"/>
            <a:r>
              <a:rPr lang="en-CA" dirty="0"/>
              <a:t>Informs on germline and somatic alterations</a:t>
            </a:r>
          </a:p>
          <a:p>
            <a:pPr lvl="1"/>
            <a:r>
              <a:rPr lang="en-CA" i="1" dirty="0"/>
              <a:t>Archival tissue profiling is not possible / fails in 30 – 40% of patients</a:t>
            </a: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E09858C9-3087-4937-B54D-0FC6B762D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850" y="4288479"/>
            <a:ext cx="4352322" cy="2087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0FC539-61D9-4D29-9FD9-196FAD272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954" y="4288479"/>
            <a:ext cx="2863810" cy="2175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AC7033-CF4E-4725-8A0D-077EEA66A212}"/>
              </a:ext>
            </a:extLst>
          </p:cNvPr>
          <p:cNvSpPr/>
          <p:nvPr/>
        </p:nvSpPr>
        <p:spPr>
          <a:xfrm>
            <a:off x="4495800" y="6581001"/>
            <a:ext cx="76865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spc="40" dirty="0">
                <a:cs typeface="Arial" panose="020B0604020202020204" pitchFamily="34" charset="0"/>
              </a:rPr>
              <a:t>Vandekerkhove </a:t>
            </a:r>
            <a:r>
              <a:rPr lang="en-US" sz="1200" i="1" spc="40" dirty="0">
                <a:cs typeface="Arial" panose="020B0604020202020204" pitchFamily="34" charset="0"/>
              </a:rPr>
              <a:t>et al. </a:t>
            </a:r>
            <a:r>
              <a:rPr lang="en-US" sz="1200" spc="40" dirty="0">
                <a:cs typeface="Arial" panose="020B0604020202020204" pitchFamily="34" charset="0"/>
              </a:rPr>
              <a:t>Cancer Genetics, 2018; </a:t>
            </a:r>
            <a:r>
              <a:rPr lang="en-US" sz="1200" dirty="0"/>
              <a:t>Holmes </a:t>
            </a:r>
            <a:r>
              <a:rPr lang="en-US" sz="1200" i="1" dirty="0"/>
              <a:t>et al. </a:t>
            </a:r>
            <a:r>
              <a:rPr lang="en-US" sz="1200" dirty="0"/>
              <a:t>J </a:t>
            </a:r>
            <a:r>
              <a:rPr lang="en-US" sz="1200" dirty="0" err="1"/>
              <a:t>Vasc</a:t>
            </a:r>
            <a:r>
              <a:rPr lang="en-US" sz="1200" dirty="0"/>
              <a:t> </a:t>
            </a:r>
            <a:r>
              <a:rPr lang="en-US" sz="1200" dirty="0" err="1"/>
              <a:t>Interv</a:t>
            </a:r>
            <a:r>
              <a:rPr lang="en-US" sz="1200" dirty="0"/>
              <a:t> </a:t>
            </a:r>
            <a:r>
              <a:rPr lang="en-US" sz="1200" dirty="0" err="1"/>
              <a:t>Radiol</a:t>
            </a:r>
            <a:r>
              <a:rPr lang="en-US" sz="1200" dirty="0"/>
              <a:t> 2017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FB2516-2C64-4A50-BFED-D69B2C6FAB67}"/>
              </a:ext>
            </a:extLst>
          </p:cNvPr>
          <p:cNvSpPr/>
          <p:nvPr/>
        </p:nvSpPr>
        <p:spPr>
          <a:xfrm>
            <a:off x="9890568" y="4914726"/>
            <a:ext cx="1917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Metastatic tissue biopsy will </a:t>
            </a:r>
            <a:r>
              <a:rPr lang="en-US" b="1" u="sng" dirty="0"/>
              <a:t>not</a:t>
            </a:r>
            <a:r>
              <a:rPr lang="en-US" b="1" dirty="0"/>
              <a:t> become routine </a:t>
            </a:r>
            <a:endParaRPr lang="en-CA" dirty="0"/>
          </a:p>
        </p:txBody>
      </p:sp>
      <p:pic>
        <p:nvPicPr>
          <p:cNvPr id="9" name="Picture 2" descr="Image result for metastatic prostate cancer bone scan">
            <a:extLst>
              <a:ext uri="{FF2B5EF4-FFF2-40B4-BE49-F238E27FC236}">
                <a16:creationId xmlns:a16="http://schemas.microsoft.com/office/drawing/2014/main" id="{DA9FA67D-25C5-48F3-B83E-CA4DE9EF6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1336" r="53075" b="2131"/>
          <a:stretch/>
        </p:blipFill>
        <p:spPr bwMode="auto">
          <a:xfrm>
            <a:off x="10808714" y="390293"/>
            <a:ext cx="1090172" cy="31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C813-57AA-405D-BD4E-26DC3ED9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Addressing the clinical challenge in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mCRPC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E9DDA-94EF-49CB-82D4-248E45C35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Great advances in systemic therapy for </a:t>
            </a:r>
            <a:r>
              <a:rPr lang="en-US" dirty="0" err="1"/>
              <a:t>mCRPC</a:t>
            </a:r>
            <a:endParaRPr lang="en-US" dirty="0"/>
          </a:p>
          <a:p>
            <a:r>
              <a:rPr lang="en-US" dirty="0"/>
              <a:t>Improved understanding of molecular landscape </a:t>
            </a:r>
          </a:p>
          <a:p>
            <a:endParaRPr lang="en-US" dirty="0"/>
          </a:p>
          <a:p>
            <a:r>
              <a:rPr lang="en-US" dirty="0"/>
              <a:t>Lack of predictive biomarkers beyond BRCA2/BRCA1/</a:t>
            </a:r>
            <a:r>
              <a:rPr lang="en-US" dirty="0" err="1"/>
              <a:t>MMRd</a:t>
            </a:r>
            <a:r>
              <a:rPr lang="en-US" dirty="0"/>
              <a:t> (?ATM/ PTEN)</a:t>
            </a:r>
          </a:p>
          <a:p>
            <a:pPr lvl="1"/>
            <a:r>
              <a:rPr lang="en-US" dirty="0"/>
              <a:t>Lack of routine metastatic tissue biopsy</a:t>
            </a:r>
          </a:p>
          <a:p>
            <a:pPr lvl="1"/>
            <a:r>
              <a:rPr lang="en-US" dirty="0"/>
              <a:t>High rates of archival diagnostic tissue sequencing failure</a:t>
            </a:r>
          </a:p>
          <a:p>
            <a:pPr lvl="1"/>
            <a:r>
              <a:rPr lang="en-US" dirty="0"/>
              <a:t>Difficulty enriching cohorts for potential responders with rare alterations</a:t>
            </a:r>
          </a:p>
          <a:p>
            <a:endParaRPr lang="en-US" dirty="0"/>
          </a:p>
          <a:p>
            <a:r>
              <a:rPr lang="en-US" b="1" dirty="0"/>
              <a:t>IND223/234: Can we use cell-free DNA to robustly genotype </a:t>
            </a:r>
            <a:r>
              <a:rPr lang="en-US" b="1" dirty="0" err="1"/>
              <a:t>mCRPC</a:t>
            </a:r>
            <a:r>
              <a:rPr lang="en-US" b="1" dirty="0"/>
              <a:t> towards biomarker-driven treatments and improve clinical outcomes?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12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1369" cy="1325563"/>
          </a:xfrm>
        </p:spPr>
        <p:txBody>
          <a:bodyPr/>
          <a:lstStyle/>
          <a:p>
            <a:r>
              <a:rPr lang="en-US" b="1" dirty="0"/>
              <a:t>What is circulating tumor DNA (</a:t>
            </a:r>
            <a:r>
              <a:rPr lang="en-US" b="1" dirty="0" err="1"/>
              <a:t>ctDNA</a:t>
            </a:r>
            <a:r>
              <a:rPr lang="en-US" b="1" dirty="0"/>
              <a:t>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fragments (post-apoptotic) of tumor-derived DNA in the blood</a:t>
            </a:r>
          </a:p>
          <a:p>
            <a:r>
              <a:rPr lang="en-US" dirty="0"/>
              <a:t>Mixed with cell-free DNA from non-cancer cells (leukocytes)</a:t>
            </a:r>
          </a:p>
          <a:p>
            <a:r>
              <a:rPr lang="en-US" dirty="0"/>
              <a:t>Half-life = hours</a:t>
            </a:r>
          </a:p>
          <a:p>
            <a:r>
              <a:rPr lang="en-US" dirty="0" err="1"/>
              <a:t>C</a:t>
            </a:r>
            <a:r>
              <a:rPr lang="en-US" u="sng" dirty="0" err="1"/>
              <a:t>t</a:t>
            </a:r>
            <a:r>
              <a:rPr lang="en-US" dirty="0" err="1"/>
              <a:t>DNA</a:t>
            </a:r>
            <a:r>
              <a:rPr lang="en-US" dirty="0"/>
              <a:t> abundance is associated with </a:t>
            </a:r>
            <a:r>
              <a:rPr lang="en-US" u="sng" dirty="0"/>
              <a:t>proliferative</a:t>
            </a:r>
            <a:r>
              <a:rPr lang="en-US" dirty="0"/>
              <a:t> tumor burden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77564-8CE7-45C7-A5F0-CBB36691D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213" y="3892439"/>
            <a:ext cx="939372" cy="2818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7C4134-C0C7-4D58-A890-A1539F826399}"/>
              </a:ext>
            </a:extLst>
          </p:cNvPr>
          <p:cNvSpPr txBox="1"/>
          <p:nvPr/>
        </p:nvSpPr>
        <p:spPr>
          <a:xfrm>
            <a:off x="5722948" y="5148154"/>
            <a:ext cx="40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702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D22B-0B51-4C37-ADD3-73F781AC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Genomic alterations in </a:t>
            </a:r>
            <a:r>
              <a:rPr lang="en-CA" b="1" dirty="0" err="1"/>
              <a:t>ctDNA</a:t>
            </a:r>
            <a:r>
              <a:rPr lang="en-CA" b="1" dirty="0"/>
              <a:t> are an emerging tool to guide clinical practice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CE0804-36FF-46AC-8B23-ECFB9D22286A}"/>
              </a:ext>
            </a:extLst>
          </p:cNvPr>
          <p:cNvGrpSpPr/>
          <p:nvPr/>
        </p:nvGrpSpPr>
        <p:grpSpPr>
          <a:xfrm>
            <a:off x="151104" y="2390606"/>
            <a:ext cx="5555791" cy="3494152"/>
            <a:chOff x="2727071" y="1906510"/>
            <a:chExt cx="7546052" cy="47458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454152-C32E-440C-90A3-F03604D92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6076" y="1906510"/>
              <a:ext cx="7447047" cy="474586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E660B4-A269-4422-BDD4-C26020B29C66}"/>
                </a:ext>
              </a:extLst>
            </p:cNvPr>
            <p:cNvSpPr/>
            <p:nvPr/>
          </p:nvSpPr>
          <p:spPr>
            <a:xfrm>
              <a:off x="2727071" y="1955598"/>
              <a:ext cx="325435" cy="346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2CB056-C698-45B4-85EF-81187A45A5C7}"/>
              </a:ext>
            </a:extLst>
          </p:cNvPr>
          <p:cNvSpPr txBox="1"/>
          <p:nvPr/>
        </p:nvSpPr>
        <p:spPr>
          <a:xfrm>
            <a:off x="5868061" y="2174682"/>
            <a:ext cx="52649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ctDNA</a:t>
            </a:r>
            <a:r>
              <a:rPr lang="en-US" sz="1400" b="1" dirty="0"/>
              <a:t> resolves somatic genotypes</a:t>
            </a:r>
          </a:p>
          <a:p>
            <a:r>
              <a:rPr lang="en-US" sz="1100" dirty="0"/>
              <a:t>Wyatt </a:t>
            </a:r>
            <a:r>
              <a:rPr lang="en-US" sz="1100" i="1" dirty="0"/>
              <a:t>et al</a:t>
            </a:r>
            <a:r>
              <a:rPr lang="en-US" sz="1100" dirty="0"/>
              <a:t>., JAMA </a:t>
            </a:r>
            <a:r>
              <a:rPr lang="en-US" sz="1100" dirty="0" err="1"/>
              <a:t>Onc</a:t>
            </a:r>
            <a:r>
              <a:rPr lang="en-US" sz="1100" dirty="0"/>
              <a:t> 2016; Annala </a:t>
            </a:r>
            <a:r>
              <a:rPr lang="en-US" sz="1100" i="1" dirty="0"/>
              <a:t>et al.</a:t>
            </a:r>
            <a:r>
              <a:rPr lang="en-US" sz="1100" dirty="0"/>
              <a:t>, Eur </a:t>
            </a:r>
            <a:r>
              <a:rPr lang="en-US" sz="1100" dirty="0" err="1"/>
              <a:t>Urol</a:t>
            </a:r>
            <a:r>
              <a:rPr lang="en-US" sz="1100" dirty="0"/>
              <a:t> 2017; </a:t>
            </a:r>
            <a:r>
              <a:rPr lang="en-US" sz="1100" dirty="0" err="1"/>
              <a:t>Herberts</a:t>
            </a:r>
            <a:r>
              <a:rPr lang="en-US" sz="1100" dirty="0"/>
              <a:t> </a:t>
            </a:r>
            <a:r>
              <a:rPr lang="en-US" sz="1100" i="1" dirty="0"/>
              <a:t>et al</a:t>
            </a:r>
            <a:r>
              <a:rPr lang="en-US" sz="1100" dirty="0"/>
              <a:t>., </a:t>
            </a:r>
            <a:r>
              <a:rPr lang="en-US" sz="1100" dirty="0" err="1"/>
              <a:t>Eur</a:t>
            </a:r>
            <a:r>
              <a:rPr lang="en-US" sz="1100" dirty="0"/>
              <a:t> </a:t>
            </a:r>
            <a:r>
              <a:rPr lang="en-US" sz="1100" dirty="0" err="1"/>
              <a:t>Urol</a:t>
            </a:r>
            <a:r>
              <a:rPr lang="en-US" sz="1100" dirty="0"/>
              <a:t> 2020</a:t>
            </a:r>
            <a:endParaRPr lang="en-CA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F13FBD-867B-4A59-B772-996AB8EEA35F}"/>
              </a:ext>
            </a:extLst>
          </p:cNvPr>
          <p:cNvSpPr txBox="1"/>
          <p:nvPr/>
        </p:nvSpPr>
        <p:spPr>
          <a:xfrm>
            <a:off x="5868060" y="3032048"/>
            <a:ext cx="45481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Synchronous ctDNA </a:t>
            </a:r>
            <a:r>
              <a:rPr lang="en-US" sz="1400" b="1" i="1" dirty="0"/>
              <a:t>vs.</a:t>
            </a:r>
            <a:r>
              <a:rPr lang="en-US" sz="1400" b="1" dirty="0"/>
              <a:t> </a:t>
            </a:r>
            <a:r>
              <a:rPr lang="en-US" sz="1400" b="1" dirty="0" err="1"/>
              <a:t>tumour</a:t>
            </a:r>
            <a:r>
              <a:rPr lang="en-US" sz="1400" b="1" dirty="0"/>
              <a:t> tissue = highly concordant</a:t>
            </a:r>
          </a:p>
          <a:p>
            <a:r>
              <a:rPr lang="en-US" sz="1100" dirty="0"/>
              <a:t>Wyatt </a:t>
            </a:r>
            <a:r>
              <a:rPr lang="en-US" sz="1100" i="1" dirty="0"/>
              <a:t>et al</a:t>
            </a:r>
            <a:r>
              <a:rPr lang="en-US" sz="1100" dirty="0"/>
              <a:t>., J Natl Cancer Inst 2017; Vandekerkhove </a:t>
            </a:r>
            <a:r>
              <a:rPr lang="en-US" sz="1100" i="1" dirty="0"/>
              <a:t>et al</a:t>
            </a:r>
            <a:r>
              <a:rPr lang="en-US" sz="1100" dirty="0"/>
              <a:t>., Eur </a:t>
            </a:r>
            <a:r>
              <a:rPr lang="en-US" sz="1100" dirty="0" err="1"/>
              <a:t>Urol</a:t>
            </a:r>
            <a:r>
              <a:rPr lang="en-US" sz="1100" dirty="0"/>
              <a:t> 2019</a:t>
            </a:r>
            <a:endParaRPr lang="en-CA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5CF8F-43F9-4FBE-BE8C-B467E0EF6836}"/>
              </a:ext>
            </a:extLst>
          </p:cNvPr>
          <p:cNvSpPr txBox="1"/>
          <p:nvPr/>
        </p:nvSpPr>
        <p:spPr>
          <a:xfrm>
            <a:off x="5868060" y="3908617"/>
            <a:ext cx="58145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Tumor suppressor loss and aggressive AR alterations = poor prognosis</a:t>
            </a:r>
          </a:p>
          <a:p>
            <a:r>
              <a:rPr lang="en-US" sz="1100" dirty="0" err="1"/>
              <a:t>Annala</a:t>
            </a:r>
            <a:r>
              <a:rPr lang="en-US" sz="1100" dirty="0"/>
              <a:t> </a:t>
            </a:r>
            <a:r>
              <a:rPr lang="en-US" sz="1100" i="1" dirty="0"/>
              <a:t>et al</a:t>
            </a:r>
            <a:r>
              <a:rPr lang="en-US" sz="1100" dirty="0"/>
              <a:t>., Cancer </a:t>
            </a:r>
            <a:r>
              <a:rPr lang="en-US" sz="1100" dirty="0" err="1"/>
              <a:t>Discov</a:t>
            </a:r>
            <a:r>
              <a:rPr lang="en-US" sz="1100" dirty="0"/>
              <a:t> 2018; </a:t>
            </a:r>
            <a:r>
              <a:rPr lang="en-US" sz="1100" dirty="0" err="1"/>
              <a:t>Annala</a:t>
            </a:r>
            <a:r>
              <a:rPr lang="en-US" sz="1100" dirty="0"/>
              <a:t> </a:t>
            </a:r>
            <a:r>
              <a:rPr lang="en-US" sz="1100" i="1" dirty="0"/>
              <a:t>et al</a:t>
            </a:r>
            <a:r>
              <a:rPr lang="en-US" sz="1100" dirty="0"/>
              <a:t>., Clin Cancer Res 2021</a:t>
            </a:r>
            <a:endParaRPr lang="en-CA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517673-A685-479A-9D5F-482CE33DA0A6}"/>
              </a:ext>
            </a:extLst>
          </p:cNvPr>
          <p:cNvSpPr txBox="1"/>
          <p:nvPr/>
        </p:nvSpPr>
        <p:spPr>
          <a:xfrm>
            <a:off x="5833604" y="4806728"/>
            <a:ext cx="5814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DNA repair defects in </a:t>
            </a:r>
            <a:r>
              <a:rPr lang="en-US" sz="1400" b="1" dirty="0" err="1"/>
              <a:t>ctDNA</a:t>
            </a:r>
            <a:r>
              <a:rPr lang="en-US" sz="1400" b="1" dirty="0"/>
              <a:t> associate with differential outcomes</a:t>
            </a:r>
          </a:p>
          <a:p>
            <a:r>
              <a:rPr lang="en-US" sz="1100" dirty="0"/>
              <a:t>Ritch </a:t>
            </a:r>
            <a:r>
              <a:rPr lang="en-US" sz="1100" i="1" dirty="0"/>
              <a:t>et al</a:t>
            </a:r>
            <a:r>
              <a:rPr lang="en-US" sz="1100" dirty="0"/>
              <a:t>., Clin Cancer Res 2020; Warner </a:t>
            </a:r>
            <a:r>
              <a:rPr lang="en-US" sz="1100" i="1" dirty="0"/>
              <a:t>et al</a:t>
            </a:r>
            <a:r>
              <a:rPr lang="en-US" sz="1100" dirty="0"/>
              <a:t>., Clin Cancer Res 2021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940C0-971D-41EF-AF5D-02A9E0C56631}"/>
              </a:ext>
            </a:extLst>
          </p:cNvPr>
          <p:cNvSpPr txBox="1"/>
          <p:nvPr/>
        </p:nvSpPr>
        <p:spPr>
          <a:xfrm>
            <a:off x="5833604" y="5621928"/>
            <a:ext cx="5814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ctDNA</a:t>
            </a:r>
            <a:r>
              <a:rPr lang="en-US" sz="1400" b="1" dirty="0"/>
              <a:t> informs </a:t>
            </a:r>
            <a:r>
              <a:rPr lang="en-US" sz="1400" b="1" dirty="0" err="1"/>
              <a:t>tumour</a:t>
            </a:r>
            <a:r>
              <a:rPr lang="en-US" sz="1400" b="1" dirty="0"/>
              <a:t> evolution and therapy resistance</a:t>
            </a:r>
          </a:p>
          <a:p>
            <a:r>
              <a:rPr lang="en-US" sz="1100" dirty="0"/>
              <a:t>Annala </a:t>
            </a:r>
            <a:r>
              <a:rPr lang="en-US" sz="1100" i="1" dirty="0"/>
              <a:t>et al</a:t>
            </a:r>
            <a:r>
              <a:rPr lang="en-US" sz="1100" dirty="0"/>
              <a:t>., Clin Cancer Res 2021; Quigley </a:t>
            </a:r>
            <a:r>
              <a:rPr lang="en-US" sz="1100" i="1" dirty="0"/>
              <a:t>et al</a:t>
            </a:r>
            <a:r>
              <a:rPr lang="en-US" sz="1100" dirty="0"/>
              <a:t>., Cancer </a:t>
            </a:r>
            <a:r>
              <a:rPr lang="en-US" sz="1100" dirty="0" err="1"/>
              <a:t>Discov</a:t>
            </a:r>
            <a:r>
              <a:rPr lang="en-US" sz="1100" dirty="0"/>
              <a:t> 2017</a:t>
            </a:r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F99DB-C3B7-45BC-A96A-6F1A9ABAA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" r="10123" b="15128"/>
          <a:stretch/>
        </p:blipFill>
        <p:spPr>
          <a:xfrm>
            <a:off x="11310667" y="2562152"/>
            <a:ext cx="653145" cy="773436"/>
          </a:xfrm>
          <a:prstGeom prst="rect">
            <a:avLst/>
          </a:prstGeom>
        </p:spPr>
      </p:pic>
      <p:pic>
        <p:nvPicPr>
          <p:cNvPr id="13" name="Picture 2" descr="Image result for gillian vandekerkhove">
            <a:extLst>
              <a:ext uri="{FF2B5EF4-FFF2-40B4-BE49-F238E27FC236}">
                <a16:creationId xmlns:a16="http://schemas.microsoft.com/office/drawing/2014/main" id="{166CA613-A10B-49AD-84BE-4605793A6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 bwMode="auto">
          <a:xfrm>
            <a:off x="11313075" y="961070"/>
            <a:ext cx="653144" cy="7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van WARNER | PhD Student | University of British Columbia ...">
            <a:extLst>
              <a:ext uri="{FF2B5EF4-FFF2-40B4-BE49-F238E27FC236}">
                <a16:creationId xmlns:a16="http://schemas.microsoft.com/office/drawing/2014/main" id="{070F299F-A61F-463C-A5C5-0D0936334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/>
          <a:stretch/>
        </p:blipFill>
        <p:spPr bwMode="auto">
          <a:xfrm>
            <a:off x="11313076" y="1788716"/>
            <a:ext cx="671292" cy="7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ameron Herberts (@cherberts1) | Twitter">
            <a:extLst>
              <a:ext uri="{FF2B5EF4-FFF2-40B4-BE49-F238E27FC236}">
                <a16:creationId xmlns:a16="http://schemas.microsoft.com/office/drawing/2014/main" id="{C92D177F-4358-4063-8653-A239C1B7A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4973" r="34000" b="47941"/>
          <a:stretch/>
        </p:blipFill>
        <p:spPr bwMode="auto">
          <a:xfrm>
            <a:off x="11319657" y="3387065"/>
            <a:ext cx="671292" cy="7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5C0FB1-5127-4862-9E04-10ECB0482D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10" r="7488"/>
          <a:stretch/>
        </p:blipFill>
        <p:spPr>
          <a:xfrm>
            <a:off x="11340367" y="4170214"/>
            <a:ext cx="634574" cy="7316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296E8D-4E9C-41E9-BEDB-856A421D274D}"/>
              </a:ext>
            </a:extLst>
          </p:cNvPr>
          <p:cNvSpPr txBox="1"/>
          <p:nvPr/>
        </p:nvSpPr>
        <p:spPr>
          <a:xfrm>
            <a:off x="8264646" y="6513653"/>
            <a:ext cx="392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/>
              <a:t>@UBC bioinformatics students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7A7CF0-E294-462E-93CF-1C7E7BF86F15}"/>
              </a:ext>
            </a:extLst>
          </p:cNvPr>
          <p:cNvSpPr txBox="1"/>
          <p:nvPr/>
        </p:nvSpPr>
        <p:spPr>
          <a:xfrm>
            <a:off x="217059" y="5960482"/>
            <a:ext cx="3927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Figure by Cameron </a:t>
            </a:r>
            <a:r>
              <a:rPr lang="en-CA" sz="1200" dirty="0" err="1"/>
              <a:t>Herberts</a:t>
            </a:r>
            <a:endParaRPr lang="en-CA" sz="1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32CF38-A203-4BC6-842F-9E8CC23A56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45" r="7606"/>
          <a:stretch/>
        </p:blipFill>
        <p:spPr>
          <a:xfrm>
            <a:off x="11330785" y="4968637"/>
            <a:ext cx="644156" cy="710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AA97B7-B1D4-423E-AAD3-04213AD7B9B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693" r="8601"/>
          <a:stretch/>
        </p:blipFill>
        <p:spPr>
          <a:xfrm>
            <a:off x="11324203" y="5713040"/>
            <a:ext cx="650738" cy="752321"/>
          </a:xfrm>
          <a:prstGeom prst="rect">
            <a:avLst/>
          </a:prstGeom>
        </p:spPr>
      </p:pic>
      <p:pic>
        <p:nvPicPr>
          <p:cNvPr id="23" name="Picture 2" descr="Profile photo for Matti Annala">
            <a:extLst>
              <a:ext uri="{FF2B5EF4-FFF2-40B4-BE49-F238E27FC236}">
                <a16:creationId xmlns:a16="http://schemas.microsoft.com/office/drawing/2014/main" id="{CEA388F0-2BF3-4FF7-983D-A4CFE9CF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86" y="6143283"/>
            <a:ext cx="644156" cy="64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5DC9DF8-2E62-4D6A-B200-05CE9588454C}"/>
              </a:ext>
            </a:extLst>
          </p:cNvPr>
          <p:cNvSpPr txBox="1"/>
          <p:nvPr/>
        </p:nvSpPr>
        <p:spPr>
          <a:xfrm>
            <a:off x="4923342" y="6479051"/>
            <a:ext cx="392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Matti Annala, University of Tampere</a:t>
            </a:r>
          </a:p>
        </p:txBody>
      </p:sp>
    </p:spTree>
    <p:extLst>
      <p:ext uri="{BB962C8B-B14F-4D97-AF65-F5344CB8AC3E}">
        <p14:creationId xmlns:p14="http://schemas.microsoft.com/office/powerpoint/2010/main" val="65287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Concordance for ctDNA vs matched tissue </a:t>
            </a:r>
            <a:br>
              <a:rPr lang="en-US" b="1" dirty="0"/>
            </a:br>
            <a:r>
              <a:rPr lang="en-US" b="1" dirty="0"/>
              <a:t>is relatively high, but </a:t>
            </a:r>
            <a:r>
              <a:rPr lang="en-US" b="1" u="sng" dirty="0"/>
              <a:t>ctDNA% dependent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0689" y="1895913"/>
            <a:ext cx="11267876" cy="1050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Practical limits of </a:t>
            </a:r>
            <a:r>
              <a:rPr lang="en-US" sz="2400" i="1" u="sng" dirty="0"/>
              <a:t>de novo</a:t>
            </a:r>
            <a:r>
              <a:rPr lang="en-US" sz="2400" i="1" dirty="0"/>
              <a:t> </a:t>
            </a:r>
            <a:r>
              <a:rPr lang="en-US" sz="2400" dirty="0"/>
              <a:t>detection with </a:t>
            </a:r>
            <a:r>
              <a:rPr lang="en-US" sz="2400" u="sng" dirty="0"/>
              <a:t>large</a:t>
            </a:r>
            <a:r>
              <a:rPr lang="en-US" sz="2400" dirty="0"/>
              <a:t> panels are 0.5 - 1% ctDNA for mutations, but as high as 10 - 20% for some copy number changes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41589" y="3097892"/>
            <a:ext cx="5670550" cy="2663221"/>
            <a:chOff x="431521" y="3979405"/>
            <a:chExt cx="5670550" cy="2663221"/>
          </a:xfrm>
        </p:grpSpPr>
        <p:grpSp>
          <p:nvGrpSpPr>
            <p:cNvPr id="6" name="Group 5"/>
            <p:cNvGrpSpPr/>
            <p:nvPr/>
          </p:nvGrpSpPr>
          <p:grpSpPr>
            <a:xfrm>
              <a:off x="431521" y="3979405"/>
              <a:ext cx="5670550" cy="2165983"/>
              <a:chOff x="152400" y="1905000"/>
              <a:chExt cx="9357422" cy="357425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r="21113" b="8597"/>
              <a:stretch/>
            </p:blipFill>
            <p:spPr>
              <a:xfrm>
                <a:off x="152400" y="1966811"/>
                <a:ext cx="9357422" cy="351244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52400" y="1905000"/>
                <a:ext cx="347663" cy="438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16431" y="6273294"/>
              <a:ext cx="5095140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Similar mutation profiles, </a:t>
              </a: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ctDNA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vs tissue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14857" y="3202687"/>
            <a:ext cx="2286811" cy="2464699"/>
            <a:chOff x="6704789" y="4084200"/>
            <a:chExt cx="2286811" cy="24646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" r="67647" b="54824"/>
            <a:stretch/>
          </p:blipFill>
          <p:spPr>
            <a:xfrm>
              <a:off x="6704789" y="4084200"/>
              <a:ext cx="2286811" cy="246469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704789" y="4084200"/>
              <a:ext cx="210361" cy="336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96783" y="2785067"/>
            <a:ext cx="509514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gene copy numbers,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ctDNA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tissue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435825" y="3202687"/>
            <a:ext cx="2352536" cy="2464699"/>
            <a:chOff x="9025757" y="4084200"/>
            <a:chExt cx="2352536" cy="24646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33566" r="33882" b="54824"/>
            <a:stretch/>
          </p:blipFill>
          <p:spPr>
            <a:xfrm>
              <a:off x="9077325" y="4084200"/>
              <a:ext cx="2300968" cy="246469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9025757" y="4112163"/>
              <a:ext cx="210361" cy="336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Oval 16"/>
          <p:cNvSpPr/>
          <p:nvPr/>
        </p:nvSpPr>
        <p:spPr>
          <a:xfrm>
            <a:off x="9697754" y="3482744"/>
            <a:ext cx="1092465" cy="469752"/>
          </a:xfrm>
          <a:prstGeom prst="ellipse">
            <a:avLst/>
          </a:prstGeom>
          <a:solidFill>
            <a:srgbClr val="F4453C">
              <a:alpha val="2313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6975" y="6062631"/>
            <a:ext cx="6609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Wyatt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., J Natl Cancer Institute 2017; Vandekerkhove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CA" sz="9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900" dirty="0" err="1">
                <a:latin typeface="Arial" panose="020B0604020202020204" pitchFamily="34" charset="0"/>
                <a:cs typeface="Arial" panose="020B0604020202020204" pitchFamily="34" charset="0"/>
              </a:rPr>
              <a:t>Urol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04353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6DE25-A8B5-5A9D-474F-4C5691FF7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430" y="113365"/>
            <a:ext cx="5343846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C3F9C-5AAD-4125-3E40-EAE10CE2F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788" y="4779694"/>
            <a:ext cx="8875059" cy="1651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7F803-6503-371D-D512-84D71AF9FF97}"/>
              </a:ext>
            </a:extLst>
          </p:cNvPr>
          <p:cNvSpPr txBox="1"/>
          <p:nvPr/>
        </p:nvSpPr>
        <p:spPr>
          <a:xfrm>
            <a:off x="9843248" y="6550223"/>
            <a:ext cx="234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 err="1"/>
              <a:t>Herberts</a:t>
            </a:r>
            <a:r>
              <a:rPr lang="en-CA" sz="1400" dirty="0"/>
              <a:t> </a:t>
            </a:r>
            <a:r>
              <a:rPr lang="en-CA" sz="1400" i="1" dirty="0"/>
              <a:t>et al</a:t>
            </a:r>
            <a:r>
              <a:rPr lang="en-CA" sz="1400" dirty="0"/>
              <a:t>., Nature 2022</a:t>
            </a:r>
          </a:p>
        </p:txBody>
      </p:sp>
    </p:spTree>
    <p:extLst>
      <p:ext uri="{BB962C8B-B14F-4D97-AF65-F5344CB8AC3E}">
        <p14:creationId xmlns:p14="http://schemas.microsoft.com/office/powerpoint/2010/main" val="45885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 have served on advisory boards and/or received honoraria from AstraZeneca, </a:t>
            </a:r>
            <a:r>
              <a:rPr lang="en-CA" dirty="0" err="1"/>
              <a:t>Astellas</a:t>
            </a:r>
            <a:r>
              <a:rPr lang="en-CA" dirty="0"/>
              <a:t>, Janssen, and Merck.</a:t>
            </a:r>
          </a:p>
          <a:p>
            <a:r>
              <a:rPr lang="en-CA" dirty="0"/>
              <a:t>My laboratory has a contract research agreement with ESSA Pharma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/>
              <a:t>No other relationships/conditions/circumstances that present a potential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56001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9C9F-4324-4106-FE5E-73B3490D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Towards a platform trial leveraging </a:t>
            </a:r>
            <a:r>
              <a:rPr lang="en-CA" b="1" dirty="0" err="1"/>
              <a:t>ctDNA</a:t>
            </a:r>
            <a:endParaRPr lang="en-CA" b="1" dirty="0"/>
          </a:p>
        </p:txBody>
      </p:sp>
      <p:pic>
        <p:nvPicPr>
          <p:cNvPr id="1026" name="Picture 2" descr="Randomised trials at the level of the individual - The Lancet Global Health">
            <a:extLst>
              <a:ext uri="{FF2B5EF4-FFF2-40B4-BE49-F238E27FC236}">
                <a16:creationId xmlns:a16="http://schemas.microsoft.com/office/drawing/2014/main" id="{3C18946B-D22C-453D-9E8E-70BB4D36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5680165" cy="466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ster Protocols to Study Multiple Therapies, Multiple Diseases, or Both |  NEJM">
            <a:extLst>
              <a:ext uri="{FF2B5EF4-FFF2-40B4-BE49-F238E27FC236}">
                <a16:creationId xmlns:a16="http://schemas.microsoft.com/office/drawing/2014/main" id="{BFAA41A0-EE09-4E0B-A7F8-8087EB6A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26" y="2815681"/>
            <a:ext cx="4758647" cy="235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95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6CD4C-8895-B84F-CF29-F06CED96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14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Prostate cancer biomarker enrichment </a:t>
            </a:r>
            <a:br>
              <a:rPr lang="en-US" sz="4000" b="1" dirty="0"/>
            </a:br>
            <a:r>
              <a:rPr lang="en-US" sz="4000" b="1" dirty="0"/>
              <a:t>and treatment selection (PC-BETS) study</a:t>
            </a:r>
            <a:endParaRPr lang="en-CA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8F53D-867A-FDDB-93FC-F0A15DBC2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99"/>
          <a:stretch/>
        </p:blipFill>
        <p:spPr>
          <a:xfrm>
            <a:off x="1615888" y="2121389"/>
            <a:ext cx="8476129" cy="3904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97C454-E6C5-5372-FAB6-3E6FD0A08E0C}"/>
              </a:ext>
            </a:extLst>
          </p:cNvPr>
          <p:cNvSpPr txBox="1"/>
          <p:nvPr/>
        </p:nvSpPr>
        <p:spPr>
          <a:xfrm>
            <a:off x="8536336" y="6169709"/>
            <a:ext cx="359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Chairs: </a:t>
            </a:r>
            <a:r>
              <a:rPr lang="en-US" b="1" dirty="0"/>
              <a:t>Kim Chi, Lesley Seymour</a:t>
            </a:r>
          </a:p>
          <a:p>
            <a:pPr algn="r"/>
            <a:r>
              <a:rPr lang="en-US" dirty="0"/>
              <a:t>Sub-study PIs &amp; entire CCTG team</a:t>
            </a:r>
            <a:endParaRPr lang="en-CA" dirty="0"/>
          </a:p>
        </p:txBody>
      </p:sp>
      <p:pic>
        <p:nvPicPr>
          <p:cNvPr id="7" name="Picture 6" descr="http://www.cancer.ca/~/media/CCS/Design/Images/logo_ccs.png">
            <a:hlinkClick r:id="rId3"/>
            <a:extLst>
              <a:ext uri="{FF2B5EF4-FFF2-40B4-BE49-F238E27FC236}">
                <a16:creationId xmlns:a16="http://schemas.microsoft.com/office/drawing/2014/main" id="{6DBE2C34-A854-EDCE-C8D5-2530224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6725" y="6294828"/>
            <a:ext cx="1681530" cy="3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mage result for cctg cancer">
            <a:extLst>
              <a:ext uri="{FF2B5EF4-FFF2-40B4-BE49-F238E27FC236}">
                <a16:creationId xmlns:a16="http://schemas.microsoft.com/office/drawing/2014/main" id="{F0C3553F-F4C1-4512-CF07-1881620F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76" y="6163687"/>
            <a:ext cx="1743485" cy="6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E30C35-9618-9DF9-9A33-F3F585FB8F7F}"/>
              </a:ext>
            </a:extLst>
          </p:cNvPr>
          <p:cNvSpPr txBox="1"/>
          <p:nvPr/>
        </p:nvSpPr>
        <p:spPr>
          <a:xfrm>
            <a:off x="1886006" y="1559118"/>
            <a:ext cx="8122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D1C1D"/>
                </a:solidFill>
                <a:latin typeface="Slack-Lato"/>
              </a:rPr>
              <a:t>Open-label </a:t>
            </a:r>
            <a:r>
              <a:rPr lang="en-US" dirty="0" err="1">
                <a:solidFill>
                  <a:srgbClr val="1D1C1D"/>
                </a:solidFill>
                <a:latin typeface="Slack-Lato"/>
              </a:rPr>
              <a:t>multicentre</a:t>
            </a:r>
            <a:r>
              <a:rPr lang="en-US" dirty="0">
                <a:solidFill>
                  <a:srgbClr val="1D1C1D"/>
                </a:solidFill>
                <a:latin typeface="Slack-Lato"/>
              </a:rPr>
              <a:t> 2-stage biomarker-driven phase II umbrella trial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629BE3-F45E-5A65-03A7-CA4E62102458}"/>
              </a:ext>
            </a:extLst>
          </p:cNvPr>
          <p:cNvSpPr txBox="1"/>
          <p:nvPr/>
        </p:nvSpPr>
        <p:spPr>
          <a:xfrm>
            <a:off x="60208" y="6477486"/>
            <a:ext cx="5217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ClinicalTrials.gov: NCT03385655 (“IND234”)</a:t>
            </a:r>
          </a:p>
        </p:txBody>
      </p:sp>
    </p:spTree>
    <p:extLst>
      <p:ext uri="{BB962C8B-B14F-4D97-AF65-F5344CB8AC3E}">
        <p14:creationId xmlns:p14="http://schemas.microsoft.com/office/powerpoint/2010/main" val="54188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97C454-E6C5-5372-FAB6-3E6FD0A08E0C}"/>
              </a:ext>
            </a:extLst>
          </p:cNvPr>
          <p:cNvSpPr txBox="1"/>
          <p:nvPr/>
        </p:nvSpPr>
        <p:spPr>
          <a:xfrm>
            <a:off x="8536336" y="6169709"/>
            <a:ext cx="359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Chairs: </a:t>
            </a:r>
            <a:r>
              <a:rPr lang="en-US" b="1" dirty="0"/>
              <a:t>Kim Chi, Lesley Seymour</a:t>
            </a:r>
          </a:p>
          <a:p>
            <a:pPr algn="r"/>
            <a:r>
              <a:rPr lang="en-US" dirty="0"/>
              <a:t>Sub-study PIs &amp; entire CCTG team</a:t>
            </a:r>
            <a:endParaRPr lang="en-CA" dirty="0"/>
          </a:p>
        </p:txBody>
      </p:sp>
      <p:pic>
        <p:nvPicPr>
          <p:cNvPr id="7" name="Picture 6" descr="http://www.cancer.ca/~/media/CCS/Design/Images/logo_ccs.png">
            <a:hlinkClick r:id="rId2"/>
            <a:extLst>
              <a:ext uri="{FF2B5EF4-FFF2-40B4-BE49-F238E27FC236}">
                <a16:creationId xmlns:a16="http://schemas.microsoft.com/office/drawing/2014/main" id="{6DBE2C34-A854-EDCE-C8D5-25302247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6725" y="6294828"/>
            <a:ext cx="1681530" cy="3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mage result for cctg cancer">
            <a:extLst>
              <a:ext uri="{FF2B5EF4-FFF2-40B4-BE49-F238E27FC236}">
                <a16:creationId xmlns:a16="http://schemas.microsoft.com/office/drawing/2014/main" id="{F0C3553F-F4C1-4512-CF07-1881620F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76" y="6163687"/>
            <a:ext cx="1743485" cy="6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9491E-510C-0AC7-8AA5-713DCD4A72D6}"/>
              </a:ext>
            </a:extLst>
          </p:cNvPr>
          <p:cNvSpPr txBox="1"/>
          <p:nvPr/>
        </p:nvSpPr>
        <p:spPr>
          <a:xfrm>
            <a:off x="20171" y="5754266"/>
            <a:ext cx="2680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&gt; 500 </a:t>
            </a:r>
            <a:r>
              <a:rPr lang="en-US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mCRPC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 patients screened to 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3B2D87-AE49-A01F-26FF-62361B9CD5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249"/>
          <a:stretch/>
        </p:blipFill>
        <p:spPr>
          <a:xfrm>
            <a:off x="2470446" y="1468696"/>
            <a:ext cx="7557132" cy="45836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DE6740-CC64-4B67-B188-2159F183C6EB}"/>
              </a:ext>
            </a:extLst>
          </p:cNvPr>
          <p:cNvSpPr txBox="1">
            <a:spLocks/>
          </p:cNvSpPr>
          <p:nvPr/>
        </p:nvSpPr>
        <p:spPr>
          <a:xfrm>
            <a:off x="838200" y="149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Prostate cancer biomarker enrichment </a:t>
            </a:r>
            <a:br>
              <a:rPr lang="en-US" sz="4000" b="1"/>
            </a:br>
            <a:r>
              <a:rPr lang="en-US" sz="4000" b="1"/>
              <a:t>and treatment selection (PC-BETS) study</a:t>
            </a:r>
            <a:endParaRPr lang="en-CA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A4994-78AD-4DED-B85D-1F6097A54032}"/>
              </a:ext>
            </a:extLst>
          </p:cNvPr>
          <p:cNvSpPr txBox="1"/>
          <p:nvPr/>
        </p:nvSpPr>
        <p:spPr>
          <a:xfrm>
            <a:off x="60208" y="6477486"/>
            <a:ext cx="5217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ClinicalTrials.gov: NCT03385655 (“IND234”)</a:t>
            </a:r>
          </a:p>
        </p:txBody>
      </p:sp>
    </p:spTree>
    <p:extLst>
      <p:ext uri="{BB962C8B-B14F-4D97-AF65-F5344CB8AC3E}">
        <p14:creationId xmlns:p14="http://schemas.microsoft.com/office/powerpoint/2010/main" val="3046585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C01F-4C00-4B84-93F3-D55AFC5A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Study Design: endpoints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E01C2-772F-490A-B490-4DB80E3EC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= </a:t>
            </a:r>
            <a:r>
              <a:rPr lang="en-US" b="1" dirty="0"/>
              <a:t>Clinical benefit rate</a:t>
            </a:r>
            <a:r>
              <a:rPr lang="en-US" dirty="0"/>
              <a:t> defined as proportion of patients who had PSA decline ≥ 50%, complete or partial objective response, or Stable disease for ≥ 12 weeks.</a:t>
            </a:r>
          </a:p>
          <a:p>
            <a:r>
              <a:rPr lang="en-US" dirty="0"/>
              <a:t>Secondary</a:t>
            </a:r>
          </a:p>
          <a:p>
            <a:pPr lvl="1"/>
            <a:r>
              <a:rPr lang="en-US" dirty="0"/>
              <a:t>Measure effect of each study drug on PSA decline</a:t>
            </a:r>
          </a:p>
          <a:p>
            <a:pPr lvl="1"/>
            <a:r>
              <a:rPr lang="en-US" dirty="0"/>
              <a:t>Measure objective response as determined by RECIST 1.1 criteria</a:t>
            </a:r>
          </a:p>
          <a:p>
            <a:pPr lvl="1"/>
            <a:r>
              <a:rPr lang="en-US" dirty="0"/>
              <a:t>Number and severity of adverse events</a:t>
            </a:r>
          </a:p>
          <a:p>
            <a:pPr lvl="1"/>
            <a:r>
              <a:rPr lang="en-US" dirty="0"/>
              <a:t>Measure effect of each study drug on time to PSA progression</a:t>
            </a:r>
          </a:p>
          <a:p>
            <a:pPr lvl="1"/>
            <a:r>
              <a:rPr lang="en-US" dirty="0"/>
              <a:t>To summarize progression-free survival</a:t>
            </a:r>
          </a:p>
          <a:p>
            <a:pPr lvl="1"/>
            <a:r>
              <a:rPr lang="en-US" dirty="0"/>
              <a:t>To summarize overall survival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1226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b="1941"/>
          <a:stretch/>
        </p:blipFill>
        <p:spPr>
          <a:xfrm>
            <a:off x="744718" y="935367"/>
            <a:ext cx="10881602" cy="550319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0" y="171767"/>
            <a:ext cx="1219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n-GB" sz="3093" b="1" dirty="0"/>
              <a:t>Alterations in target genes for prospective treatment assignment</a:t>
            </a:r>
            <a:endParaRPr sz="3093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0AA44-1398-3980-F221-B8C338222364}"/>
              </a:ext>
            </a:extLst>
          </p:cNvPr>
          <p:cNvSpPr txBox="1"/>
          <p:nvPr/>
        </p:nvSpPr>
        <p:spPr>
          <a:xfrm>
            <a:off x="47132" y="6485640"/>
            <a:ext cx="728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Unpublished analysis by </a:t>
            </a:r>
            <a:r>
              <a:rPr lang="en-CA" u="sng" dirty="0"/>
              <a:t>Dr. Edmond Kwan</a:t>
            </a:r>
            <a:r>
              <a:rPr lang="en-CA" dirty="0"/>
              <a:t>, Wilson Tu, Matti </a:t>
            </a:r>
            <a:r>
              <a:rPr lang="en-CA" dirty="0" err="1"/>
              <a:t>Annala</a:t>
            </a:r>
            <a:endParaRPr lang="en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22" y="306889"/>
            <a:ext cx="10815756" cy="62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AAACD9-0D73-9FCB-A343-5D4A7D2F341D}"/>
              </a:ext>
            </a:extLst>
          </p:cNvPr>
          <p:cNvSpPr txBox="1"/>
          <p:nvPr/>
        </p:nvSpPr>
        <p:spPr>
          <a:xfrm>
            <a:off x="8993172" y="311085"/>
            <a:ext cx="2931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FF0000"/>
                </a:solidFill>
              </a:rPr>
              <a:t>Very similar frequency of genomic alterations to published </a:t>
            </a:r>
            <a:r>
              <a:rPr lang="en-CA" sz="2000" b="1" dirty="0" err="1">
                <a:solidFill>
                  <a:srgbClr val="FF0000"/>
                </a:solidFill>
              </a:rPr>
              <a:t>mCRPC</a:t>
            </a:r>
            <a:r>
              <a:rPr lang="en-CA" sz="2000" b="1" dirty="0">
                <a:solidFill>
                  <a:srgbClr val="FF0000"/>
                </a:solidFill>
              </a:rPr>
              <a:t> studies using metastatic tissue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25DD2-4259-34F7-51F5-ABEFF92CE857}"/>
              </a:ext>
            </a:extLst>
          </p:cNvPr>
          <p:cNvSpPr txBox="1"/>
          <p:nvPr/>
        </p:nvSpPr>
        <p:spPr>
          <a:xfrm>
            <a:off x="47132" y="6485640"/>
            <a:ext cx="728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Unpublished analysis by </a:t>
            </a:r>
            <a:r>
              <a:rPr lang="en-CA" u="sng" dirty="0"/>
              <a:t>Dr. Edmond Kwan</a:t>
            </a:r>
            <a:r>
              <a:rPr lang="en-CA" dirty="0"/>
              <a:t>, Wilson Tu, Matti </a:t>
            </a:r>
            <a:r>
              <a:rPr lang="en-CA" dirty="0" err="1"/>
              <a:t>Annala</a:t>
            </a:r>
            <a:endParaRPr lang="en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C1596-152A-6A68-3C1C-C16372783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"/>
          <a:stretch/>
        </p:blipFill>
        <p:spPr>
          <a:xfrm>
            <a:off x="510152" y="839680"/>
            <a:ext cx="5453872" cy="58228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31A635-3FD0-F99C-F9DC-2EABBFCAF3D7}"/>
              </a:ext>
            </a:extLst>
          </p:cNvPr>
          <p:cNvSpPr/>
          <p:nvPr/>
        </p:nvSpPr>
        <p:spPr>
          <a:xfrm>
            <a:off x="3553906" y="1385743"/>
            <a:ext cx="1234911" cy="502911"/>
          </a:xfrm>
          <a:prstGeom prst="rect">
            <a:avLst/>
          </a:prstGeom>
          <a:solidFill>
            <a:srgbClr val="D9D9D9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49769-162A-56B3-CB94-5505A9294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25" y="839680"/>
            <a:ext cx="4686706" cy="30254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C1BF85-A654-D711-3133-4666ACC4D0FA}"/>
              </a:ext>
            </a:extLst>
          </p:cNvPr>
          <p:cNvCxnSpPr>
            <a:stCxn id="5" idx="3"/>
          </p:cNvCxnSpPr>
          <p:nvPr/>
        </p:nvCxnSpPr>
        <p:spPr>
          <a:xfrm flipV="1">
            <a:off x="4788817" y="1637198"/>
            <a:ext cx="1781665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8EF84F9-5253-B099-D08C-80C73F63AB8D}"/>
              </a:ext>
            </a:extLst>
          </p:cNvPr>
          <p:cNvSpPr txBox="1"/>
          <p:nvPr/>
        </p:nvSpPr>
        <p:spPr>
          <a:xfrm>
            <a:off x="7041823" y="4242064"/>
            <a:ext cx="419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Patients with very low </a:t>
            </a:r>
            <a:r>
              <a:rPr lang="en-CA" dirty="0" err="1"/>
              <a:t>ctDNA</a:t>
            </a:r>
            <a:r>
              <a:rPr lang="en-CA" dirty="0"/>
              <a:t>% cannot be assigned to treatment arms!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11CC8-ABCE-E2A3-F5ED-3DB62412429D}"/>
              </a:ext>
            </a:extLst>
          </p:cNvPr>
          <p:cNvSpPr txBox="1"/>
          <p:nvPr/>
        </p:nvSpPr>
        <p:spPr>
          <a:xfrm>
            <a:off x="134334" y="131674"/>
            <a:ext cx="10876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/>
              <a:t>Lesson #1</a:t>
            </a:r>
            <a:r>
              <a:rPr lang="en-CA" sz="2800" dirty="0"/>
              <a:t>: </a:t>
            </a:r>
            <a:r>
              <a:rPr lang="en-CA" sz="2800" i="1" dirty="0"/>
              <a:t>Be aware of the potential biases of your screening approach</a:t>
            </a:r>
          </a:p>
        </p:txBody>
      </p:sp>
    </p:spTree>
    <p:extLst>
      <p:ext uri="{BB962C8B-B14F-4D97-AF65-F5344CB8AC3E}">
        <p14:creationId xmlns:p14="http://schemas.microsoft.com/office/powerpoint/2010/main" val="2948440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3F452-E344-6745-DFF3-8197EA52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/>
              <a:t>ctDNA</a:t>
            </a:r>
            <a:r>
              <a:rPr lang="en-CA" b="1" dirty="0"/>
              <a:t>% is an independent prognostic marker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36277-D1C0-15DA-7967-D95B724CE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577"/>
          <a:stretch/>
        </p:blipFill>
        <p:spPr>
          <a:xfrm>
            <a:off x="3392865" y="2292740"/>
            <a:ext cx="3787588" cy="3449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4A8CD2-D048-3EA8-27B2-44C03681BAEC}"/>
              </a:ext>
            </a:extLst>
          </p:cNvPr>
          <p:cNvSpPr txBox="1"/>
          <p:nvPr/>
        </p:nvSpPr>
        <p:spPr>
          <a:xfrm>
            <a:off x="3483003" y="1594090"/>
            <a:ext cx="357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/>
              <a:t>Newly progressing </a:t>
            </a:r>
            <a:r>
              <a:rPr lang="en-CA" sz="1600" dirty="0" err="1"/>
              <a:t>mCRPC</a:t>
            </a:r>
            <a:r>
              <a:rPr lang="en-CA" sz="1600" dirty="0"/>
              <a:t> (n = 463)</a:t>
            </a:r>
          </a:p>
          <a:p>
            <a:pPr algn="ctr"/>
            <a:r>
              <a:rPr lang="en-CA" sz="1600" i="1" dirty="0"/>
              <a:t>Blood collection 1 – 30 days prior to 1L </a:t>
            </a:r>
            <a:r>
              <a:rPr lang="en-CA" sz="1600" i="1" dirty="0" err="1"/>
              <a:t>tx</a:t>
            </a:r>
            <a:endParaRPr lang="en-CA" sz="16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7B542E-91F2-21CA-5382-D5281876D886}"/>
              </a:ext>
            </a:extLst>
          </p:cNvPr>
          <p:cNvSpPr/>
          <p:nvPr/>
        </p:nvSpPr>
        <p:spPr>
          <a:xfrm>
            <a:off x="3194352" y="6503734"/>
            <a:ext cx="40789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dirty="0"/>
              <a:t>Dr. Nicolette Fonseca, Dr. Corinne Maurice-</a:t>
            </a:r>
            <a:r>
              <a:rPr lang="en-CA" sz="1100" dirty="0" err="1"/>
              <a:t>Dror</a:t>
            </a:r>
            <a:r>
              <a:rPr lang="en-CA" sz="1100" dirty="0"/>
              <a:t>, Cameron </a:t>
            </a:r>
            <a:r>
              <a:rPr lang="en-CA" sz="1100" dirty="0" err="1"/>
              <a:t>Herberts</a:t>
            </a:r>
            <a:endParaRPr lang="en-CA" sz="1100" dirty="0"/>
          </a:p>
        </p:txBody>
      </p:sp>
      <p:pic>
        <p:nvPicPr>
          <p:cNvPr id="9" name="Picture 4" descr="Cameron Herberts (@cherberts1) | Twitter">
            <a:extLst>
              <a:ext uri="{FF2B5EF4-FFF2-40B4-BE49-F238E27FC236}">
                <a16:creationId xmlns:a16="http://schemas.microsoft.com/office/drawing/2014/main" id="{A616AE24-9C3F-2887-CF61-8CC557E4B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4973" r="34000" b="47941"/>
          <a:stretch/>
        </p:blipFill>
        <p:spPr bwMode="auto">
          <a:xfrm>
            <a:off x="5560226" y="5784846"/>
            <a:ext cx="631255" cy="6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blogs.ubc.ca/wyattlab/files/2021/01/image-1-949x1024.png">
            <a:extLst>
              <a:ext uri="{FF2B5EF4-FFF2-40B4-BE49-F238E27FC236}">
                <a16:creationId xmlns:a16="http://schemas.microsoft.com/office/drawing/2014/main" id="{17821432-2CD0-2855-BBD9-2D6D48238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1450" r="16860" b="11234"/>
          <a:stretch/>
        </p:blipFill>
        <p:spPr bwMode="auto">
          <a:xfrm>
            <a:off x="4262141" y="5784846"/>
            <a:ext cx="595413" cy="6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r. Corinne Maurice-Dror">
            <a:extLst>
              <a:ext uri="{FF2B5EF4-FFF2-40B4-BE49-F238E27FC236}">
                <a16:creationId xmlns:a16="http://schemas.microsoft.com/office/drawing/2014/main" id="{A98D5C84-0832-87C2-BDA2-740B7DE9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00" y="5784846"/>
            <a:ext cx="515380" cy="6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865FA8-EAE4-EB4C-83C0-A317ADE69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23"/>
          <a:stretch/>
        </p:blipFill>
        <p:spPr>
          <a:xfrm>
            <a:off x="7180452" y="2194124"/>
            <a:ext cx="1830091" cy="34497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EDA08C-29A9-5D8A-1151-541C311BA236}"/>
              </a:ext>
            </a:extLst>
          </p:cNvPr>
          <p:cNvSpPr txBox="1"/>
          <p:nvPr/>
        </p:nvSpPr>
        <p:spPr>
          <a:xfrm>
            <a:off x="7683699" y="6319068"/>
            <a:ext cx="193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Unpublished</a:t>
            </a:r>
          </a:p>
        </p:txBody>
      </p:sp>
    </p:spTree>
    <p:extLst>
      <p:ext uri="{BB962C8B-B14F-4D97-AF65-F5344CB8AC3E}">
        <p14:creationId xmlns:p14="http://schemas.microsoft.com/office/powerpoint/2010/main" val="3092615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C1596-152A-6A68-3C1C-C16372783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"/>
          <a:stretch/>
        </p:blipFill>
        <p:spPr>
          <a:xfrm>
            <a:off x="510152" y="839680"/>
            <a:ext cx="5453872" cy="58228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31A635-3FD0-F99C-F9DC-2EABBFCAF3D7}"/>
              </a:ext>
            </a:extLst>
          </p:cNvPr>
          <p:cNvSpPr/>
          <p:nvPr/>
        </p:nvSpPr>
        <p:spPr>
          <a:xfrm>
            <a:off x="3553906" y="1385743"/>
            <a:ext cx="1234911" cy="502911"/>
          </a:xfrm>
          <a:prstGeom prst="rect">
            <a:avLst/>
          </a:prstGeom>
          <a:solidFill>
            <a:srgbClr val="D9D9D9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49769-162A-56B3-CB94-5505A9294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25" y="839680"/>
            <a:ext cx="4686706" cy="30254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C1BF85-A654-D711-3133-4666ACC4D0FA}"/>
              </a:ext>
            </a:extLst>
          </p:cNvPr>
          <p:cNvCxnSpPr>
            <a:stCxn id="5" idx="3"/>
          </p:cNvCxnSpPr>
          <p:nvPr/>
        </p:nvCxnSpPr>
        <p:spPr>
          <a:xfrm flipV="1">
            <a:off x="4788817" y="1637198"/>
            <a:ext cx="1781665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8EF84F9-5253-B099-D08C-80C73F63AB8D}"/>
              </a:ext>
            </a:extLst>
          </p:cNvPr>
          <p:cNvSpPr txBox="1"/>
          <p:nvPr/>
        </p:nvSpPr>
        <p:spPr>
          <a:xfrm>
            <a:off x="7041823" y="4242064"/>
            <a:ext cx="419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Patients with very low </a:t>
            </a:r>
            <a:r>
              <a:rPr lang="en-CA" dirty="0" err="1"/>
              <a:t>ctDNA</a:t>
            </a:r>
            <a:r>
              <a:rPr lang="en-CA" dirty="0"/>
              <a:t>% cannot be assigned to treatment arms!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11CC8-ABCE-E2A3-F5ED-3DB62412429D}"/>
              </a:ext>
            </a:extLst>
          </p:cNvPr>
          <p:cNvSpPr txBox="1"/>
          <p:nvPr/>
        </p:nvSpPr>
        <p:spPr>
          <a:xfrm>
            <a:off x="134334" y="131674"/>
            <a:ext cx="10876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/>
              <a:t>Lesson #1</a:t>
            </a:r>
            <a:r>
              <a:rPr lang="en-CA" sz="2800" dirty="0"/>
              <a:t>: </a:t>
            </a:r>
            <a:r>
              <a:rPr lang="en-CA" sz="2800" i="1" dirty="0"/>
              <a:t>Be aware of the potential biases of your screening 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4A1B1-0B26-64E9-55CB-46A2699CBA7E}"/>
              </a:ext>
            </a:extLst>
          </p:cNvPr>
          <p:cNvSpPr txBox="1"/>
          <p:nvPr/>
        </p:nvSpPr>
        <p:spPr>
          <a:xfrm>
            <a:off x="7041823" y="5195182"/>
            <a:ext cx="4194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FF0000"/>
                </a:solidFill>
              </a:rPr>
              <a:t>Our design actively excludes the patients with the best prognosis from our trial!</a:t>
            </a:r>
          </a:p>
        </p:txBody>
      </p:sp>
    </p:spTree>
    <p:extLst>
      <p:ext uri="{BB962C8B-B14F-4D97-AF65-F5344CB8AC3E}">
        <p14:creationId xmlns:p14="http://schemas.microsoft.com/office/powerpoint/2010/main" val="2660047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C1596-152A-6A68-3C1C-C16372783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"/>
          <a:stretch/>
        </p:blipFill>
        <p:spPr>
          <a:xfrm>
            <a:off x="510152" y="839680"/>
            <a:ext cx="5453872" cy="58228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31A635-3FD0-F99C-F9DC-2EABBFCAF3D7}"/>
              </a:ext>
            </a:extLst>
          </p:cNvPr>
          <p:cNvSpPr/>
          <p:nvPr/>
        </p:nvSpPr>
        <p:spPr>
          <a:xfrm>
            <a:off x="1959206" y="1936140"/>
            <a:ext cx="1509858" cy="1023876"/>
          </a:xfrm>
          <a:prstGeom prst="rect">
            <a:avLst/>
          </a:prstGeom>
          <a:solidFill>
            <a:srgbClr val="D9D9D9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F84F9-5253-B099-D08C-80C73F63AB8D}"/>
              </a:ext>
            </a:extLst>
          </p:cNvPr>
          <p:cNvSpPr txBox="1"/>
          <p:nvPr/>
        </p:nvSpPr>
        <p:spPr>
          <a:xfrm>
            <a:off x="6672140" y="2583434"/>
            <a:ext cx="472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Original panel only covered exons and would miss genomic structural rearrangements that fell in introns and regulatory regions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11CC8-ABCE-E2A3-F5ED-3DB62412429D}"/>
              </a:ext>
            </a:extLst>
          </p:cNvPr>
          <p:cNvSpPr txBox="1"/>
          <p:nvPr/>
        </p:nvSpPr>
        <p:spPr>
          <a:xfrm>
            <a:off x="134334" y="131674"/>
            <a:ext cx="10876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/>
              <a:t>Lesson #2</a:t>
            </a:r>
            <a:r>
              <a:rPr lang="en-CA" sz="2800" dirty="0"/>
              <a:t>: </a:t>
            </a:r>
            <a:r>
              <a:rPr lang="en-CA" sz="2800" i="1" dirty="0"/>
              <a:t>Genomic assays improve over time (literature, new H</a:t>
            </a:r>
            <a:r>
              <a:rPr lang="en-CA" sz="2800" i="1" baseline="30000" dirty="0"/>
              <a:t>1</a:t>
            </a:r>
            <a:r>
              <a:rPr lang="en-CA" sz="2800" i="1" dirty="0"/>
              <a:t>) </a:t>
            </a:r>
          </a:p>
        </p:txBody>
      </p:sp>
      <p:pic>
        <p:nvPicPr>
          <p:cNvPr id="10" name="Google Shape;76;p17">
            <a:extLst>
              <a:ext uri="{FF2B5EF4-FFF2-40B4-BE49-F238E27FC236}">
                <a16:creationId xmlns:a16="http://schemas.microsoft.com/office/drawing/2014/main" id="{BF6A2EFD-6B16-E1F3-3C12-A7CE28ACEF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191" r="27703" b="71295"/>
          <a:stretch/>
        </p:blipFill>
        <p:spPr>
          <a:xfrm>
            <a:off x="7143480" y="1386722"/>
            <a:ext cx="3951869" cy="10988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0028BE-D19B-1636-46E2-24E24F68B717}"/>
              </a:ext>
            </a:extLst>
          </p:cNvPr>
          <p:cNvSpPr/>
          <p:nvPr/>
        </p:nvSpPr>
        <p:spPr>
          <a:xfrm>
            <a:off x="6542202" y="1036948"/>
            <a:ext cx="5052767" cy="273377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60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DF3D-461D-480D-BDD2-4BAA64EA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history as a PhD clinical trialist!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DAA4-FF89-4049-9DD1-6FE63557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90416"/>
          </a:xfrm>
        </p:spPr>
        <p:txBody>
          <a:bodyPr>
            <a:normAutofit/>
          </a:bodyPr>
          <a:lstStyle/>
          <a:p>
            <a:r>
              <a:rPr lang="en-US" dirty="0"/>
              <a:t>Background: </a:t>
            </a:r>
            <a:r>
              <a:rPr lang="en-US" dirty="0" err="1"/>
              <a:t>PCa</a:t>
            </a:r>
            <a:r>
              <a:rPr lang="en-US" dirty="0"/>
              <a:t> genomics and bioinformatics; urologic oncology</a:t>
            </a:r>
          </a:p>
          <a:p>
            <a:r>
              <a:rPr lang="en-US" u="sng" dirty="0"/>
              <a:t>2015-17</a:t>
            </a:r>
            <a:r>
              <a:rPr lang="en-US" dirty="0"/>
              <a:t>: faculty appointment</a:t>
            </a:r>
          </a:p>
          <a:p>
            <a:pPr lvl="1"/>
            <a:r>
              <a:rPr lang="en-US" dirty="0"/>
              <a:t>Goal: understand </a:t>
            </a:r>
            <a:r>
              <a:rPr lang="en-US" i="1" dirty="0"/>
              <a:t>clinical-relevance of genomic alterations</a:t>
            </a:r>
            <a:r>
              <a:rPr lang="en-US" dirty="0"/>
              <a:t> in met </a:t>
            </a:r>
            <a:r>
              <a:rPr lang="en-US" dirty="0" err="1"/>
              <a:t>PCa</a:t>
            </a:r>
            <a:endParaRPr lang="en-US" dirty="0"/>
          </a:p>
          <a:p>
            <a:pPr lvl="1"/>
            <a:r>
              <a:rPr lang="en-US" dirty="0"/>
              <a:t>Published early data supporting </a:t>
            </a:r>
            <a:r>
              <a:rPr lang="en-US" dirty="0" err="1"/>
              <a:t>ctDNA</a:t>
            </a:r>
            <a:r>
              <a:rPr lang="en-US" dirty="0"/>
              <a:t> for genotyping </a:t>
            </a:r>
            <a:r>
              <a:rPr lang="en-US" dirty="0" err="1"/>
              <a:t>mCRPC</a:t>
            </a:r>
            <a:endParaRPr lang="en-US" dirty="0"/>
          </a:p>
          <a:p>
            <a:r>
              <a:rPr lang="en-US" dirty="0"/>
              <a:t>Worked with Kim Chi to integrate plasma </a:t>
            </a:r>
            <a:r>
              <a:rPr lang="en-US" dirty="0" err="1"/>
              <a:t>cfDNA</a:t>
            </a:r>
            <a:r>
              <a:rPr lang="en-US" dirty="0"/>
              <a:t> collections in pivotal trials for </a:t>
            </a:r>
            <a:r>
              <a:rPr lang="en-US" dirty="0" err="1"/>
              <a:t>mCRPC</a:t>
            </a:r>
            <a:r>
              <a:rPr lang="en-US" dirty="0"/>
              <a:t> (Khalaf, Lancet Oncol 2019; </a:t>
            </a:r>
            <a:r>
              <a:rPr lang="en-US" dirty="0" err="1"/>
              <a:t>Annala</a:t>
            </a:r>
            <a:r>
              <a:rPr lang="en-US" dirty="0"/>
              <a:t>, Ann Oncol 2021)</a:t>
            </a:r>
          </a:p>
          <a:p>
            <a:pPr lvl="1"/>
            <a:r>
              <a:rPr lang="en-US" b="1" dirty="0"/>
              <a:t>Correlatives enabled multiple publications, trainee projects, </a:t>
            </a:r>
            <a:r>
              <a:rPr lang="en-US" b="1" u="sng" dirty="0"/>
              <a:t>grants</a:t>
            </a:r>
          </a:p>
          <a:p>
            <a:pPr lvl="1"/>
            <a:r>
              <a:rPr lang="en-US" dirty="0"/>
              <a:t>Exposure to practical aspects of trial execution, biobanking</a:t>
            </a:r>
          </a:p>
          <a:p>
            <a:r>
              <a:rPr lang="en-US" u="sng" dirty="0"/>
              <a:t>2017-18</a:t>
            </a:r>
            <a:r>
              <a:rPr lang="en-US" dirty="0"/>
              <a:t>: with Chi and @CCTG (L. Seymour), launched prospective </a:t>
            </a:r>
            <a:r>
              <a:rPr lang="en-US" dirty="0" err="1"/>
              <a:t>mCRPC</a:t>
            </a:r>
            <a:r>
              <a:rPr lang="en-US" dirty="0"/>
              <a:t> precision oncology trial using </a:t>
            </a:r>
            <a:r>
              <a:rPr lang="en-US" dirty="0" err="1"/>
              <a:t>ctDNA</a:t>
            </a:r>
            <a:endParaRPr lang="en-US" dirty="0"/>
          </a:p>
          <a:p>
            <a:pPr lvl="1"/>
            <a:r>
              <a:rPr lang="en-US" dirty="0"/>
              <a:t>Insight into co-op group operations, </a:t>
            </a:r>
            <a:r>
              <a:rPr lang="en-US" b="1" dirty="0"/>
              <a:t>practicalities &amp; industry relationships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358B7-320D-455A-BB04-6D073DE66B68}"/>
              </a:ext>
            </a:extLst>
          </p:cNvPr>
          <p:cNvSpPr txBox="1"/>
          <p:nvPr/>
        </p:nvSpPr>
        <p:spPr>
          <a:xfrm>
            <a:off x="8611339" y="41959"/>
            <a:ext cx="3504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dirty="0"/>
              <a:t>Website: blogs.ubc.ca/</a:t>
            </a:r>
            <a:r>
              <a:rPr lang="en-CA" dirty="0" err="1"/>
              <a:t>wyattlab</a:t>
            </a:r>
            <a:endParaRPr lang="en-CA" dirty="0"/>
          </a:p>
          <a:p>
            <a:pPr algn="r"/>
            <a:r>
              <a:rPr lang="en-CA" dirty="0"/>
              <a:t>Twitter: @ResearchWyatt</a:t>
            </a:r>
          </a:p>
        </p:txBody>
      </p:sp>
      <p:pic>
        <p:nvPicPr>
          <p:cNvPr id="6" name="Google Shape;199;p29">
            <a:extLst>
              <a:ext uri="{FF2B5EF4-FFF2-40B4-BE49-F238E27FC236}">
                <a16:creationId xmlns:a16="http://schemas.microsoft.com/office/drawing/2014/main" id="{739DF5D4-7520-13F2-4DF7-6E08936CAB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27427" y="5356256"/>
            <a:ext cx="1252745" cy="441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881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5354-12DF-5A43-43CA-7D6CBDA7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4400" b="1" dirty="0"/>
              <a:t>Expanded targeted panel permits identification </a:t>
            </a:r>
            <a:br>
              <a:rPr lang="en-US" sz="4400" b="1" dirty="0"/>
            </a:br>
            <a:r>
              <a:rPr lang="en-US" sz="4400" b="1" dirty="0"/>
              <a:t>of more complex genomic alterations</a:t>
            </a:r>
            <a:endParaRPr lang="en-CA" b="1" dirty="0"/>
          </a:p>
        </p:txBody>
      </p:sp>
      <p:pic>
        <p:nvPicPr>
          <p:cNvPr id="4" name="Google Shape;76;p17">
            <a:extLst>
              <a:ext uri="{FF2B5EF4-FFF2-40B4-BE49-F238E27FC236}">
                <a16:creationId xmlns:a16="http://schemas.microsoft.com/office/drawing/2014/main" id="{28DB7465-7D45-E637-9A7F-BB7B57B6C1C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91473" y="2075067"/>
            <a:ext cx="9821421" cy="4196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680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/>
          </a:blip>
          <a:srcRect t="20229" r="7315" b="5252"/>
          <a:stretch/>
        </p:blipFill>
        <p:spPr>
          <a:xfrm>
            <a:off x="1207907" y="1690688"/>
            <a:ext cx="8624249" cy="48076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97F6F3-4ADA-3545-83B9-D4596FA2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Second generation assay and optimized reporting process resulted in faster screening</a:t>
            </a:r>
            <a:endParaRPr lang="en-CA" b="1" dirty="0"/>
          </a:p>
        </p:txBody>
      </p:sp>
      <p:pic>
        <p:nvPicPr>
          <p:cNvPr id="5" name="Google Shape;111;p20">
            <a:extLst>
              <a:ext uri="{FF2B5EF4-FFF2-40B4-BE49-F238E27FC236}">
                <a16:creationId xmlns:a16="http://schemas.microsoft.com/office/drawing/2014/main" id="{C584E4E4-589A-3C28-0876-79E5CFFDCE0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1863" y="2321698"/>
            <a:ext cx="1636974" cy="3100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615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C1596-152A-6A68-3C1C-C16372783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"/>
          <a:stretch/>
        </p:blipFill>
        <p:spPr>
          <a:xfrm>
            <a:off x="510152" y="839680"/>
            <a:ext cx="5453872" cy="58228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31A635-3FD0-F99C-F9DC-2EABBFCAF3D7}"/>
              </a:ext>
            </a:extLst>
          </p:cNvPr>
          <p:cNvSpPr/>
          <p:nvPr/>
        </p:nvSpPr>
        <p:spPr>
          <a:xfrm>
            <a:off x="1959206" y="1936140"/>
            <a:ext cx="1509858" cy="1023876"/>
          </a:xfrm>
          <a:prstGeom prst="rect">
            <a:avLst/>
          </a:prstGeom>
          <a:solidFill>
            <a:srgbClr val="D9D9D9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F84F9-5253-B099-D08C-80C73F63AB8D}"/>
              </a:ext>
            </a:extLst>
          </p:cNvPr>
          <p:cNvSpPr txBox="1"/>
          <p:nvPr/>
        </p:nvSpPr>
        <p:spPr>
          <a:xfrm>
            <a:off x="6672140" y="2583434"/>
            <a:ext cx="472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Original panel only covered exons and would miss genomic structural rearrangements that fell in introns and regulatory regions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11CC8-ABCE-E2A3-F5ED-3DB62412429D}"/>
              </a:ext>
            </a:extLst>
          </p:cNvPr>
          <p:cNvSpPr txBox="1"/>
          <p:nvPr/>
        </p:nvSpPr>
        <p:spPr>
          <a:xfrm>
            <a:off x="134334" y="131674"/>
            <a:ext cx="10876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/>
              <a:t>Lesson #2</a:t>
            </a:r>
            <a:r>
              <a:rPr lang="en-CA" sz="2800" dirty="0"/>
              <a:t>: </a:t>
            </a:r>
            <a:r>
              <a:rPr lang="en-CA" sz="2800" i="1" dirty="0"/>
              <a:t>Genomic assays improve over time (literature, new H</a:t>
            </a:r>
            <a:r>
              <a:rPr lang="en-CA" sz="2800" i="1" baseline="30000" dirty="0"/>
              <a:t>1</a:t>
            </a:r>
            <a:r>
              <a:rPr lang="en-CA" sz="2800" i="1" dirty="0"/>
              <a:t>) </a:t>
            </a:r>
          </a:p>
        </p:txBody>
      </p:sp>
      <p:pic>
        <p:nvPicPr>
          <p:cNvPr id="10" name="Google Shape;76;p17">
            <a:extLst>
              <a:ext uri="{FF2B5EF4-FFF2-40B4-BE49-F238E27FC236}">
                <a16:creationId xmlns:a16="http://schemas.microsoft.com/office/drawing/2014/main" id="{BF6A2EFD-6B16-E1F3-3C12-A7CE28ACEF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191" r="27703" b="71295"/>
          <a:stretch/>
        </p:blipFill>
        <p:spPr>
          <a:xfrm>
            <a:off x="7143480" y="1386722"/>
            <a:ext cx="3951869" cy="10988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0028BE-D19B-1636-46E2-24E24F68B717}"/>
              </a:ext>
            </a:extLst>
          </p:cNvPr>
          <p:cNvSpPr/>
          <p:nvPr/>
        </p:nvSpPr>
        <p:spPr>
          <a:xfrm>
            <a:off x="6542202" y="1036948"/>
            <a:ext cx="5052767" cy="273377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E2487-FA1C-B90A-7538-6068DAEA14EF}"/>
              </a:ext>
            </a:extLst>
          </p:cNvPr>
          <p:cNvSpPr txBox="1"/>
          <p:nvPr/>
        </p:nvSpPr>
        <p:spPr>
          <a:xfrm>
            <a:off x="6630738" y="4592442"/>
            <a:ext cx="4977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FF0000"/>
                </a:solidFill>
              </a:rPr>
              <a:t>Early patients have less ‘comprehensive’ genomic annotation compared to later patients</a:t>
            </a:r>
          </a:p>
        </p:txBody>
      </p:sp>
    </p:spTree>
    <p:extLst>
      <p:ext uri="{BB962C8B-B14F-4D97-AF65-F5344CB8AC3E}">
        <p14:creationId xmlns:p14="http://schemas.microsoft.com/office/powerpoint/2010/main" val="1362762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C1596-152A-6A68-3C1C-C16372783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"/>
          <a:stretch/>
        </p:blipFill>
        <p:spPr>
          <a:xfrm>
            <a:off x="510152" y="839680"/>
            <a:ext cx="5453872" cy="58228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31A635-3FD0-F99C-F9DC-2EABBFCAF3D7}"/>
              </a:ext>
            </a:extLst>
          </p:cNvPr>
          <p:cNvSpPr/>
          <p:nvPr/>
        </p:nvSpPr>
        <p:spPr>
          <a:xfrm>
            <a:off x="1629267" y="4358829"/>
            <a:ext cx="887690" cy="1023876"/>
          </a:xfrm>
          <a:prstGeom prst="rect">
            <a:avLst/>
          </a:prstGeom>
          <a:solidFill>
            <a:srgbClr val="D9D9D9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F84F9-5253-B099-D08C-80C73F63AB8D}"/>
              </a:ext>
            </a:extLst>
          </p:cNvPr>
          <p:cNvSpPr txBox="1"/>
          <p:nvPr/>
        </p:nvSpPr>
        <p:spPr>
          <a:xfrm>
            <a:off x="6868445" y="4933841"/>
            <a:ext cx="472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Not all arms were open simultaneously</a:t>
            </a:r>
          </a:p>
          <a:p>
            <a:pPr algn="ctr"/>
            <a:r>
              <a:rPr lang="en-CA" dirty="0"/>
              <a:t>Patients can be eligible for multiple arms</a:t>
            </a:r>
          </a:p>
          <a:p>
            <a:pPr algn="ctr"/>
            <a:r>
              <a:rPr lang="en-CA" dirty="0"/>
              <a:t>Literature can indicate new vulnerabilities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11CC8-ABCE-E2A3-F5ED-3DB62412429D}"/>
              </a:ext>
            </a:extLst>
          </p:cNvPr>
          <p:cNvSpPr txBox="1"/>
          <p:nvPr/>
        </p:nvSpPr>
        <p:spPr>
          <a:xfrm>
            <a:off x="134334" y="131674"/>
            <a:ext cx="10876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/>
              <a:t>Lesson #3</a:t>
            </a:r>
            <a:r>
              <a:rPr lang="en-CA" sz="2800" dirty="0"/>
              <a:t>: </a:t>
            </a:r>
            <a:r>
              <a:rPr lang="en-CA" sz="2800" i="1" dirty="0"/>
              <a:t>Genomic eligibility is complex and needs to be adaptive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0028BE-D19B-1636-46E2-24E24F68B717}"/>
              </a:ext>
            </a:extLst>
          </p:cNvPr>
          <p:cNvSpPr/>
          <p:nvPr/>
        </p:nvSpPr>
        <p:spPr>
          <a:xfrm>
            <a:off x="6629081" y="3787218"/>
            <a:ext cx="5052767" cy="232135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Google Shape;81;p18">
            <a:extLst>
              <a:ext uri="{FF2B5EF4-FFF2-40B4-BE49-F238E27FC236}">
                <a16:creationId xmlns:a16="http://schemas.microsoft.com/office/drawing/2014/main" id="{345FBEAA-6876-50A3-7CF8-5F6BF26A49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408" b="80283"/>
          <a:stretch/>
        </p:blipFill>
        <p:spPr>
          <a:xfrm>
            <a:off x="6793031" y="4004012"/>
            <a:ext cx="4724866" cy="713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710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3579" y="203200"/>
            <a:ext cx="9304843" cy="64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1;p20">
            <a:extLst>
              <a:ext uri="{FF2B5EF4-FFF2-40B4-BE49-F238E27FC236}">
                <a16:creationId xmlns:a16="http://schemas.microsoft.com/office/drawing/2014/main" id="{1FEC2D4C-F99D-935C-CCB9-895BEF2450F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2677" y="1878638"/>
            <a:ext cx="1636974" cy="310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C1596-152A-6A68-3C1C-C16372783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"/>
          <a:stretch/>
        </p:blipFill>
        <p:spPr>
          <a:xfrm>
            <a:off x="510152" y="839680"/>
            <a:ext cx="5453872" cy="58228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31A635-3FD0-F99C-F9DC-2EABBFCAF3D7}"/>
              </a:ext>
            </a:extLst>
          </p:cNvPr>
          <p:cNvSpPr/>
          <p:nvPr/>
        </p:nvSpPr>
        <p:spPr>
          <a:xfrm>
            <a:off x="1629267" y="4358829"/>
            <a:ext cx="887690" cy="1023876"/>
          </a:xfrm>
          <a:prstGeom prst="rect">
            <a:avLst/>
          </a:prstGeom>
          <a:solidFill>
            <a:srgbClr val="D9D9D9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F84F9-5253-B099-D08C-80C73F63AB8D}"/>
              </a:ext>
            </a:extLst>
          </p:cNvPr>
          <p:cNvSpPr txBox="1"/>
          <p:nvPr/>
        </p:nvSpPr>
        <p:spPr>
          <a:xfrm>
            <a:off x="6868445" y="4933841"/>
            <a:ext cx="472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Not all arms were open simultaneously</a:t>
            </a:r>
          </a:p>
          <a:p>
            <a:pPr algn="ctr"/>
            <a:r>
              <a:rPr lang="en-CA" dirty="0"/>
              <a:t>Patients can be eligible for multiple arms</a:t>
            </a:r>
          </a:p>
          <a:p>
            <a:pPr algn="ctr"/>
            <a:r>
              <a:rPr lang="en-CA" dirty="0"/>
              <a:t>Literature can indicate new vulnerabilities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11CC8-ABCE-E2A3-F5ED-3DB62412429D}"/>
              </a:ext>
            </a:extLst>
          </p:cNvPr>
          <p:cNvSpPr txBox="1"/>
          <p:nvPr/>
        </p:nvSpPr>
        <p:spPr>
          <a:xfrm>
            <a:off x="134334" y="131674"/>
            <a:ext cx="10876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/>
              <a:t>Lesson #3</a:t>
            </a:r>
            <a:r>
              <a:rPr lang="en-CA" sz="2800" dirty="0"/>
              <a:t>: </a:t>
            </a:r>
            <a:r>
              <a:rPr lang="en-CA" sz="2800" i="1" dirty="0"/>
              <a:t>Genomic eligibility is complex and needed to be adaptive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0028BE-D19B-1636-46E2-24E24F68B717}"/>
              </a:ext>
            </a:extLst>
          </p:cNvPr>
          <p:cNvSpPr/>
          <p:nvPr/>
        </p:nvSpPr>
        <p:spPr>
          <a:xfrm>
            <a:off x="6629081" y="3787218"/>
            <a:ext cx="5052767" cy="232135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Google Shape;81;p18">
            <a:extLst>
              <a:ext uri="{FF2B5EF4-FFF2-40B4-BE49-F238E27FC236}">
                <a16:creationId xmlns:a16="http://schemas.microsoft.com/office/drawing/2014/main" id="{345FBEAA-6876-50A3-7CF8-5F6BF26A49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408" b="80283"/>
          <a:stretch/>
        </p:blipFill>
        <p:spPr>
          <a:xfrm>
            <a:off x="6793031" y="4004012"/>
            <a:ext cx="4724866" cy="7130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DAC6B3-01A4-FFEB-777C-47C6EF7E403A}"/>
              </a:ext>
            </a:extLst>
          </p:cNvPr>
          <p:cNvSpPr txBox="1"/>
          <p:nvPr/>
        </p:nvSpPr>
        <p:spPr>
          <a:xfrm>
            <a:off x="7011055" y="1620891"/>
            <a:ext cx="443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FF0000"/>
                </a:solidFill>
              </a:rPr>
              <a:t>Develop an adaptive ‘algorithm’ for arm assignment, based on tumour board precedent</a:t>
            </a:r>
          </a:p>
        </p:txBody>
      </p:sp>
    </p:spTree>
    <p:extLst>
      <p:ext uri="{BB962C8B-B14F-4D97-AF65-F5344CB8AC3E}">
        <p14:creationId xmlns:p14="http://schemas.microsoft.com/office/powerpoint/2010/main" val="2571706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C1596-152A-6A68-3C1C-C16372783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"/>
          <a:stretch/>
        </p:blipFill>
        <p:spPr>
          <a:xfrm>
            <a:off x="510152" y="839680"/>
            <a:ext cx="5453872" cy="58228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31A635-3FD0-F99C-F9DC-2EABBFCAF3D7}"/>
              </a:ext>
            </a:extLst>
          </p:cNvPr>
          <p:cNvSpPr/>
          <p:nvPr/>
        </p:nvSpPr>
        <p:spPr>
          <a:xfrm>
            <a:off x="3052713" y="3751120"/>
            <a:ext cx="1481579" cy="2432864"/>
          </a:xfrm>
          <a:prstGeom prst="rect">
            <a:avLst/>
          </a:prstGeom>
          <a:solidFill>
            <a:srgbClr val="D9D9D9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F84F9-5253-B099-D08C-80C73F63AB8D}"/>
              </a:ext>
            </a:extLst>
          </p:cNvPr>
          <p:cNvSpPr txBox="1"/>
          <p:nvPr/>
        </p:nvSpPr>
        <p:spPr>
          <a:xfrm>
            <a:off x="6740017" y="5388731"/>
            <a:ext cx="472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Many types of alterations in the same genes</a:t>
            </a:r>
          </a:p>
          <a:p>
            <a:pPr algn="ctr"/>
            <a:r>
              <a:rPr lang="en-CA" dirty="0"/>
              <a:t>Oncogenic redundancy</a:t>
            </a:r>
          </a:p>
          <a:p>
            <a:pPr algn="ctr"/>
            <a:r>
              <a:rPr lang="en-CA" dirty="0" err="1"/>
              <a:t>Subclonal</a:t>
            </a:r>
            <a:r>
              <a:rPr lang="en-CA" dirty="0"/>
              <a:t> alterations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11CC8-ABCE-E2A3-F5ED-3DB62412429D}"/>
              </a:ext>
            </a:extLst>
          </p:cNvPr>
          <p:cNvSpPr txBox="1"/>
          <p:nvPr/>
        </p:nvSpPr>
        <p:spPr>
          <a:xfrm>
            <a:off x="134334" y="131674"/>
            <a:ext cx="10876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/>
              <a:t>Lesson #4</a:t>
            </a:r>
            <a:r>
              <a:rPr lang="en-CA" sz="2800" dirty="0"/>
              <a:t>: </a:t>
            </a:r>
            <a:r>
              <a:rPr lang="en-CA" sz="2800" i="1" dirty="0"/>
              <a:t>Genomic biomarkers are highly nuanced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0028BE-D19B-1636-46E2-24E24F68B717}"/>
              </a:ext>
            </a:extLst>
          </p:cNvPr>
          <p:cNvSpPr/>
          <p:nvPr/>
        </p:nvSpPr>
        <p:spPr>
          <a:xfrm>
            <a:off x="6576067" y="2905090"/>
            <a:ext cx="5052767" cy="357112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3FCE66-A720-931E-B13D-CD2E5FBCFF33}"/>
              </a:ext>
            </a:extLst>
          </p:cNvPr>
          <p:cNvGrpSpPr/>
          <p:nvPr/>
        </p:nvGrpSpPr>
        <p:grpSpPr>
          <a:xfrm>
            <a:off x="7240115" y="3073700"/>
            <a:ext cx="3770393" cy="2254874"/>
            <a:chOff x="1218167" y="3634938"/>
            <a:chExt cx="3770393" cy="22548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3C297A-5C29-E2EF-7CE3-A5B0739DE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265" r="16709"/>
            <a:stretch/>
          </p:blipFill>
          <p:spPr>
            <a:xfrm>
              <a:off x="1218167" y="3634938"/>
              <a:ext cx="3724673" cy="225487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DD5C4F-99F0-6E72-134A-83C8B8A8C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18" t="4477" r="85513" b="60607"/>
            <a:stretch/>
          </p:blipFill>
          <p:spPr>
            <a:xfrm>
              <a:off x="4455459" y="3634938"/>
              <a:ext cx="289261" cy="82236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C4A514-8B6E-E595-854A-48D320A7C3AE}"/>
                </a:ext>
              </a:extLst>
            </p:cNvPr>
            <p:cNvSpPr/>
            <p:nvPr/>
          </p:nvSpPr>
          <p:spPr>
            <a:xfrm>
              <a:off x="4744720" y="3997960"/>
              <a:ext cx="243840" cy="42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B8B5F3-D39F-8A62-DA62-65CCCE494318}"/>
                </a:ext>
              </a:extLst>
            </p:cNvPr>
            <p:cNvSpPr/>
            <p:nvPr/>
          </p:nvSpPr>
          <p:spPr>
            <a:xfrm>
              <a:off x="2219960" y="3677920"/>
              <a:ext cx="1112520" cy="42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8F43C2-84B2-88BD-B02B-4666CF70B645}"/>
                </a:ext>
              </a:extLst>
            </p:cNvPr>
            <p:cNvSpPr/>
            <p:nvPr/>
          </p:nvSpPr>
          <p:spPr>
            <a:xfrm>
              <a:off x="2397760" y="4457298"/>
              <a:ext cx="1112520" cy="526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F81AF2E-1BA0-E4B5-165C-A90F3B96D91A}"/>
              </a:ext>
            </a:extLst>
          </p:cNvPr>
          <p:cNvSpPr txBox="1"/>
          <p:nvPr/>
        </p:nvSpPr>
        <p:spPr>
          <a:xfrm>
            <a:off x="8408353" y="3030718"/>
            <a:ext cx="11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mutation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7DE464-4501-4C63-671C-2BAC3E96DF69}"/>
              </a:ext>
            </a:extLst>
          </p:cNvPr>
          <p:cNvSpPr txBox="1"/>
          <p:nvPr/>
        </p:nvSpPr>
        <p:spPr>
          <a:xfrm>
            <a:off x="8880942" y="3922591"/>
            <a:ext cx="11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Copy loss (deletion)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36F435-2355-9DB0-75F3-259166FA22B8}"/>
              </a:ext>
            </a:extLst>
          </p:cNvPr>
          <p:cNvCxnSpPr/>
          <p:nvPr/>
        </p:nvCxnSpPr>
        <p:spPr>
          <a:xfrm flipH="1">
            <a:off x="8419708" y="3484880"/>
            <a:ext cx="273722" cy="115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74E2CD-2A98-8CA7-3F3B-3AA4D1EBE440}"/>
              </a:ext>
            </a:extLst>
          </p:cNvPr>
          <p:cNvCxnSpPr>
            <a:cxnSpLocks/>
          </p:cNvCxnSpPr>
          <p:nvPr/>
        </p:nvCxnSpPr>
        <p:spPr>
          <a:xfrm flipV="1">
            <a:off x="9821489" y="3645994"/>
            <a:ext cx="345141" cy="261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31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AB65-B3D2-4786-A7E0-A2A18644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Mutations are just one mechanism of genomic alteration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60898-26B4-45B5-B558-CC4116238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2812" cy="466725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Some tests will report a tumor suppressor gene mutation but not a heterozygous (monoallelic) deletion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Key prostate cancer tumor suppressor genes </a:t>
            </a:r>
            <a:r>
              <a:rPr lang="en-CA" i="1" dirty="0"/>
              <a:t>RB1</a:t>
            </a:r>
            <a:r>
              <a:rPr lang="en-CA" dirty="0"/>
              <a:t>, </a:t>
            </a:r>
            <a:r>
              <a:rPr lang="en-CA" i="1" dirty="0"/>
              <a:t>TP53</a:t>
            </a:r>
            <a:r>
              <a:rPr lang="en-CA" dirty="0"/>
              <a:t>, </a:t>
            </a:r>
            <a:r>
              <a:rPr lang="en-CA" i="1" dirty="0"/>
              <a:t>PTEN</a:t>
            </a:r>
            <a:r>
              <a:rPr lang="en-CA" dirty="0"/>
              <a:t> can be disrupted by </a:t>
            </a:r>
            <a:r>
              <a:rPr lang="en-CA" u="sng" dirty="0"/>
              <a:t>single copy losses</a:t>
            </a:r>
            <a:r>
              <a:rPr lang="en-CA" dirty="0"/>
              <a:t> or complex </a:t>
            </a:r>
            <a:r>
              <a:rPr lang="en-CA" u="sng" dirty="0"/>
              <a:t>structural rearrangements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D0231D-73FF-4B60-A9E6-690A1348B705}"/>
              </a:ext>
            </a:extLst>
          </p:cNvPr>
          <p:cNvGrpSpPr/>
          <p:nvPr/>
        </p:nvGrpSpPr>
        <p:grpSpPr>
          <a:xfrm>
            <a:off x="4068946" y="3005818"/>
            <a:ext cx="3770393" cy="2254874"/>
            <a:chOff x="1218167" y="3634938"/>
            <a:chExt cx="3770393" cy="22548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A62E6B-FB13-46DC-9E2B-FC468A5792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265" r="16709"/>
            <a:stretch/>
          </p:blipFill>
          <p:spPr>
            <a:xfrm>
              <a:off x="1218167" y="3634938"/>
              <a:ext cx="3724673" cy="225487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40854A-D4EA-4670-B314-8D7D353BE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18" t="4477" r="85513" b="60607"/>
            <a:stretch/>
          </p:blipFill>
          <p:spPr>
            <a:xfrm>
              <a:off x="4455459" y="3634938"/>
              <a:ext cx="289261" cy="82236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0828B4-EFF9-4ACD-9386-05C65E516E99}"/>
                </a:ext>
              </a:extLst>
            </p:cNvPr>
            <p:cNvSpPr/>
            <p:nvPr/>
          </p:nvSpPr>
          <p:spPr>
            <a:xfrm>
              <a:off x="4744720" y="3997960"/>
              <a:ext cx="243840" cy="42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A7028D-2272-41C9-970B-47CAEEF9FF4F}"/>
                </a:ext>
              </a:extLst>
            </p:cNvPr>
            <p:cNvSpPr/>
            <p:nvPr/>
          </p:nvSpPr>
          <p:spPr>
            <a:xfrm>
              <a:off x="2219960" y="3677920"/>
              <a:ext cx="1112520" cy="42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B5CEEA-2802-4659-B619-49B7E444ADAF}"/>
                </a:ext>
              </a:extLst>
            </p:cNvPr>
            <p:cNvSpPr/>
            <p:nvPr/>
          </p:nvSpPr>
          <p:spPr>
            <a:xfrm>
              <a:off x="2397760" y="4457298"/>
              <a:ext cx="1112520" cy="526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18DF3C-F0BA-4BDF-A290-33AD356BEA26}"/>
              </a:ext>
            </a:extLst>
          </p:cNvPr>
          <p:cNvSpPr txBox="1"/>
          <p:nvPr/>
        </p:nvSpPr>
        <p:spPr>
          <a:xfrm>
            <a:off x="5237184" y="2962836"/>
            <a:ext cx="11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mutation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2E7F4-D099-4641-969C-500DA3091B44}"/>
              </a:ext>
            </a:extLst>
          </p:cNvPr>
          <p:cNvSpPr txBox="1"/>
          <p:nvPr/>
        </p:nvSpPr>
        <p:spPr>
          <a:xfrm>
            <a:off x="5709773" y="3854709"/>
            <a:ext cx="11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Copy loss (deletion)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7DC723-4A38-4624-8A00-A54BD29CDB14}"/>
              </a:ext>
            </a:extLst>
          </p:cNvPr>
          <p:cNvCxnSpPr/>
          <p:nvPr/>
        </p:nvCxnSpPr>
        <p:spPr>
          <a:xfrm flipH="1">
            <a:off x="5248539" y="3416998"/>
            <a:ext cx="273722" cy="115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3AB7F8-DA7A-4A5B-BE91-579561E6D39A}"/>
              </a:ext>
            </a:extLst>
          </p:cNvPr>
          <p:cNvCxnSpPr>
            <a:cxnSpLocks/>
          </p:cNvCxnSpPr>
          <p:nvPr/>
        </p:nvCxnSpPr>
        <p:spPr>
          <a:xfrm flipV="1">
            <a:off x="6650320" y="3578112"/>
            <a:ext cx="345141" cy="261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C17C582-4834-465C-B357-DDA98BA2FE96}"/>
              </a:ext>
            </a:extLst>
          </p:cNvPr>
          <p:cNvSpPr txBox="1"/>
          <p:nvPr/>
        </p:nvSpPr>
        <p:spPr>
          <a:xfrm>
            <a:off x="64289" y="6492875"/>
            <a:ext cx="425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/>
              <a:t>Herberts</a:t>
            </a:r>
            <a:r>
              <a:rPr lang="en-CA" sz="1400" dirty="0"/>
              <a:t> and Wyatt, Trends in Cancer 2021</a:t>
            </a:r>
          </a:p>
        </p:txBody>
      </p:sp>
    </p:spTree>
    <p:extLst>
      <p:ext uri="{BB962C8B-B14F-4D97-AF65-F5344CB8AC3E}">
        <p14:creationId xmlns:p14="http://schemas.microsoft.com/office/powerpoint/2010/main" val="254357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4E51-7696-46E7-9D8E-A2A3A145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Gene amplification is not a binary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18B0-DECA-4E5E-A3D5-10AB2D864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Copy number gain is a continuous spectrum from low to high</a:t>
            </a:r>
          </a:p>
          <a:p>
            <a:r>
              <a:rPr lang="en-CA" dirty="0"/>
              <a:t>Absolute copy number can be biologically relevant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603D2-19A1-4F82-BD8C-580BF0295E7A}"/>
              </a:ext>
            </a:extLst>
          </p:cNvPr>
          <p:cNvSpPr txBox="1"/>
          <p:nvPr/>
        </p:nvSpPr>
        <p:spPr>
          <a:xfrm>
            <a:off x="64289" y="6492875"/>
            <a:ext cx="425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Annala </a:t>
            </a:r>
            <a:r>
              <a:rPr lang="en-CA" sz="1400" i="1" dirty="0"/>
              <a:t>et al</a:t>
            </a:r>
            <a:r>
              <a:rPr lang="en-CA" sz="1400" dirty="0"/>
              <a:t>., Clin Cancer Res 2021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34CCB6-1814-4247-847E-BDA8DCAB6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2" y="3295601"/>
            <a:ext cx="11904789" cy="24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C1596-152A-6A68-3C1C-C16372783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"/>
          <a:stretch/>
        </p:blipFill>
        <p:spPr>
          <a:xfrm>
            <a:off x="510152" y="839680"/>
            <a:ext cx="5453872" cy="58228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31A635-3FD0-F99C-F9DC-2EABBFCAF3D7}"/>
              </a:ext>
            </a:extLst>
          </p:cNvPr>
          <p:cNvSpPr/>
          <p:nvPr/>
        </p:nvSpPr>
        <p:spPr>
          <a:xfrm>
            <a:off x="3052713" y="3751120"/>
            <a:ext cx="1481579" cy="2432864"/>
          </a:xfrm>
          <a:prstGeom prst="rect">
            <a:avLst/>
          </a:prstGeom>
          <a:solidFill>
            <a:srgbClr val="D9D9D9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F84F9-5253-B099-D08C-80C73F63AB8D}"/>
              </a:ext>
            </a:extLst>
          </p:cNvPr>
          <p:cNvSpPr txBox="1"/>
          <p:nvPr/>
        </p:nvSpPr>
        <p:spPr>
          <a:xfrm>
            <a:off x="6740017" y="5388731"/>
            <a:ext cx="472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Many types of alterations in the same genes</a:t>
            </a:r>
          </a:p>
          <a:p>
            <a:pPr algn="ctr"/>
            <a:r>
              <a:rPr lang="en-CA" dirty="0"/>
              <a:t>Oncogenic redundancy</a:t>
            </a:r>
          </a:p>
          <a:p>
            <a:pPr algn="ctr"/>
            <a:r>
              <a:rPr lang="en-CA" dirty="0" err="1"/>
              <a:t>Subclonal</a:t>
            </a:r>
            <a:r>
              <a:rPr lang="en-CA" dirty="0"/>
              <a:t> alterations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11CC8-ABCE-E2A3-F5ED-3DB62412429D}"/>
              </a:ext>
            </a:extLst>
          </p:cNvPr>
          <p:cNvSpPr txBox="1"/>
          <p:nvPr/>
        </p:nvSpPr>
        <p:spPr>
          <a:xfrm>
            <a:off x="134334" y="131674"/>
            <a:ext cx="10876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/>
              <a:t>Lesson #4</a:t>
            </a:r>
            <a:r>
              <a:rPr lang="en-CA" sz="2800" dirty="0"/>
              <a:t>: </a:t>
            </a:r>
            <a:r>
              <a:rPr lang="en-CA" sz="2800" i="1" dirty="0"/>
              <a:t>Genomic biomarkers are highly nuanced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0028BE-D19B-1636-46E2-24E24F68B717}"/>
              </a:ext>
            </a:extLst>
          </p:cNvPr>
          <p:cNvSpPr/>
          <p:nvPr/>
        </p:nvSpPr>
        <p:spPr>
          <a:xfrm>
            <a:off x="6576067" y="2905090"/>
            <a:ext cx="5052767" cy="357112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3FCE66-A720-931E-B13D-CD2E5FBCFF33}"/>
              </a:ext>
            </a:extLst>
          </p:cNvPr>
          <p:cNvGrpSpPr/>
          <p:nvPr/>
        </p:nvGrpSpPr>
        <p:grpSpPr>
          <a:xfrm>
            <a:off x="7240115" y="3073700"/>
            <a:ext cx="3770393" cy="2254874"/>
            <a:chOff x="1218167" y="3634938"/>
            <a:chExt cx="3770393" cy="22548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3C297A-5C29-E2EF-7CE3-A5B0739DE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265" r="16709"/>
            <a:stretch/>
          </p:blipFill>
          <p:spPr>
            <a:xfrm>
              <a:off x="1218167" y="3634938"/>
              <a:ext cx="3724673" cy="225487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DD5C4F-99F0-6E72-134A-83C8B8A8C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18" t="4477" r="85513" b="60607"/>
            <a:stretch/>
          </p:blipFill>
          <p:spPr>
            <a:xfrm>
              <a:off x="4455459" y="3634938"/>
              <a:ext cx="289261" cy="82236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C4A514-8B6E-E595-854A-48D320A7C3AE}"/>
                </a:ext>
              </a:extLst>
            </p:cNvPr>
            <p:cNvSpPr/>
            <p:nvPr/>
          </p:nvSpPr>
          <p:spPr>
            <a:xfrm>
              <a:off x="4744720" y="3997960"/>
              <a:ext cx="243840" cy="42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B8B5F3-D39F-8A62-DA62-65CCCE494318}"/>
                </a:ext>
              </a:extLst>
            </p:cNvPr>
            <p:cNvSpPr/>
            <p:nvPr/>
          </p:nvSpPr>
          <p:spPr>
            <a:xfrm>
              <a:off x="2219960" y="3677920"/>
              <a:ext cx="1112520" cy="42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8F43C2-84B2-88BD-B02B-4666CF70B645}"/>
                </a:ext>
              </a:extLst>
            </p:cNvPr>
            <p:cNvSpPr/>
            <p:nvPr/>
          </p:nvSpPr>
          <p:spPr>
            <a:xfrm>
              <a:off x="2397760" y="4457298"/>
              <a:ext cx="1112520" cy="526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F81AF2E-1BA0-E4B5-165C-A90F3B96D91A}"/>
              </a:ext>
            </a:extLst>
          </p:cNvPr>
          <p:cNvSpPr txBox="1"/>
          <p:nvPr/>
        </p:nvSpPr>
        <p:spPr>
          <a:xfrm>
            <a:off x="8408353" y="3030718"/>
            <a:ext cx="11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mutation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7DE464-4501-4C63-671C-2BAC3E96DF69}"/>
              </a:ext>
            </a:extLst>
          </p:cNvPr>
          <p:cNvSpPr txBox="1"/>
          <p:nvPr/>
        </p:nvSpPr>
        <p:spPr>
          <a:xfrm>
            <a:off x="8880942" y="3922591"/>
            <a:ext cx="11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Copy loss (deletion)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36F435-2355-9DB0-75F3-259166FA22B8}"/>
              </a:ext>
            </a:extLst>
          </p:cNvPr>
          <p:cNvCxnSpPr/>
          <p:nvPr/>
        </p:nvCxnSpPr>
        <p:spPr>
          <a:xfrm flipH="1">
            <a:off x="8419708" y="3484880"/>
            <a:ext cx="273722" cy="115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74E2CD-2A98-8CA7-3F3B-3AA4D1EBE440}"/>
              </a:ext>
            </a:extLst>
          </p:cNvPr>
          <p:cNvCxnSpPr>
            <a:cxnSpLocks/>
          </p:cNvCxnSpPr>
          <p:nvPr/>
        </p:nvCxnSpPr>
        <p:spPr>
          <a:xfrm flipV="1">
            <a:off x="9821489" y="3645994"/>
            <a:ext cx="345141" cy="261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D64A977-BEB2-6ED8-EC6F-9E90CF9CC0B4}"/>
              </a:ext>
            </a:extLst>
          </p:cNvPr>
          <p:cNvSpPr txBox="1"/>
          <p:nvPr/>
        </p:nvSpPr>
        <p:spPr>
          <a:xfrm>
            <a:off x="6576067" y="1145920"/>
            <a:ext cx="4959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FF0000"/>
                </a:solidFill>
              </a:rPr>
              <a:t>Perform detailed genomic re-analysis with outcomes; consider additional correlatives</a:t>
            </a:r>
          </a:p>
        </p:txBody>
      </p:sp>
    </p:spTree>
    <p:extLst>
      <p:ext uri="{BB962C8B-B14F-4D97-AF65-F5344CB8AC3E}">
        <p14:creationId xmlns:p14="http://schemas.microsoft.com/office/powerpoint/2010/main" val="170329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DF3D-461D-480D-BDD2-4BAA64EA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history as a PhD clinical trialist! Part 2...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DAA4-FF89-4049-9DD1-6FE63557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90416"/>
          </a:xfrm>
        </p:spPr>
        <p:txBody>
          <a:bodyPr>
            <a:normAutofit/>
          </a:bodyPr>
          <a:lstStyle/>
          <a:p>
            <a:r>
              <a:rPr lang="en-US" u="sng" dirty="0"/>
              <a:t>2018</a:t>
            </a:r>
            <a:r>
              <a:rPr lang="en-US" dirty="0"/>
              <a:t>: member of CCTG trial development committees (GU &amp; IND)</a:t>
            </a:r>
          </a:p>
          <a:p>
            <a:pPr lvl="1"/>
            <a:r>
              <a:rPr lang="en-US" dirty="0"/>
              <a:t>Exposure to varied concepts. </a:t>
            </a:r>
            <a:r>
              <a:rPr lang="en-US" b="1" dirty="0"/>
              <a:t>New relationships</a:t>
            </a:r>
            <a:r>
              <a:rPr lang="en-US" dirty="0"/>
              <a:t>. Influence on correlatives.</a:t>
            </a:r>
          </a:p>
        </p:txBody>
      </p:sp>
      <p:pic>
        <p:nvPicPr>
          <p:cNvPr id="1026" name="Picture 2" descr="Seymour | Oncology | School of Medicine | Queen's University">
            <a:extLst>
              <a:ext uri="{FF2B5EF4-FFF2-40B4-BE49-F238E27FC236}">
                <a16:creationId xmlns:a16="http://schemas.microsoft.com/office/drawing/2014/main" id="{2AE989FF-4D10-5685-296A-F0B45CAE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74" y="3278686"/>
            <a:ext cx="1744149" cy="20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diation Medicine Program on Twitter: &quot;Congrats to @pmcancercentre's  @DrJohndeAlmeida, #RMPatPM's @dralihosni, Dr. Wendy Parulekar (CCTG) &amp;  international team on receiving $3.2M of @CIHR_IRSC funding for their  SELECT trial (SPECT-CT Guided Elective ...">
            <a:extLst>
              <a:ext uri="{FF2B5EF4-FFF2-40B4-BE49-F238E27FC236}">
                <a16:creationId xmlns:a16="http://schemas.microsoft.com/office/drawing/2014/main" id="{44F4A8F6-DEC8-B1FC-0C3C-AA88D061A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r="7737" b="13259"/>
          <a:stretch/>
        </p:blipFill>
        <p:spPr bwMode="auto">
          <a:xfrm>
            <a:off x="5943695" y="3278686"/>
            <a:ext cx="1744150" cy="20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8BB166-76CB-D36A-1AB2-484B22CFA951}"/>
              </a:ext>
            </a:extLst>
          </p:cNvPr>
          <p:cNvSpPr txBox="1"/>
          <p:nvPr/>
        </p:nvSpPr>
        <p:spPr>
          <a:xfrm>
            <a:off x="3966274" y="5409118"/>
            <a:ext cx="174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Prof. Lesley Seymour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BDE2D-9B21-8906-D773-1F7AD88575EC}"/>
              </a:ext>
            </a:extLst>
          </p:cNvPr>
          <p:cNvSpPr txBox="1"/>
          <p:nvPr/>
        </p:nvSpPr>
        <p:spPr>
          <a:xfrm>
            <a:off x="5943695" y="5409118"/>
            <a:ext cx="174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Prof. Wendy </a:t>
            </a:r>
            <a:r>
              <a:rPr lang="en-CA" dirty="0" err="1"/>
              <a:t>Parulekar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64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Commercial assays are adequate for mutation detection (at &gt;1% variant allele frequency)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subjected </a:t>
            </a:r>
            <a:r>
              <a:rPr lang="en-US" dirty="0" err="1"/>
              <a:t>cfDNA</a:t>
            </a:r>
            <a:r>
              <a:rPr lang="en-US" dirty="0"/>
              <a:t> from 24 clinically progressing patients to parallel Guardant360 and in-house targeted sequencing</a:t>
            </a:r>
          </a:p>
          <a:p>
            <a:r>
              <a:rPr lang="en-US" dirty="0"/>
              <a:t>We independently confirmed 94% of somatic mutations identified by Guardant360 at &gt;1% allele fraction.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0340" b="41339"/>
          <a:stretch/>
        </p:blipFill>
        <p:spPr>
          <a:xfrm>
            <a:off x="1408043" y="3709864"/>
            <a:ext cx="3795209" cy="29749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13783" y="51115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Caveat: many somatic mutations identified by Guardant360 at &lt;1% allele fraction appeared to represent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subclonal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passenger events or non-prostate derived clones. 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590096" y="6546368"/>
            <a:ext cx="6554682" cy="276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Taavitsainen, Sartor, et al., JCO Precision Oncology 2019</a:t>
            </a:r>
            <a:endParaRPr lang="en-US" sz="1100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9189" y="3643875"/>
            <a:ext cx="298209" cy="409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0946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Utility is limited by inadequate reporting on deletions, rearrangements, and germline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E.g. </a:t>
            </a:r>
            <a:r>
              <a:rPr lang="en-US" dirty="0"/>
              <a:t>several clinically relevant DNA repair gene alterations were not reported by Guardant360, including </a:t>
            </a:r>
            <a:r>
              <a:rPr lang="en-US" b="1" u="sng" dirty="0"/>
              <a:t>germline</a:t>
            </a:r>
            <a:r>
              <a:rPr lang="en-US" dirty="0"/>
              <a:t> and somatic truncating </a:t>
            </a:r>
            <a:r>
              <a:rPr lang="en-US" i="1" dirty="0"/>
              <a:t>BRCA2/ATM</a:t>
            </a:r>
            <a:r>
              <a:rPr lang="en-US" dirty="0"/>
              <a:t> mutations, </a:t>
            </a:r>
            <a:r>
              <a:rPr lang="en-US" b="1" i="1" u="sng" dirty="0"/>
              <a:t>BRCA2</a:t>
            </a:r>
            <a:r>
              <a:rPr lang="en-US" b="1" u="sng" dirty="0"/>
              <a:t> </a:t>
            </a:r>
            <a:r>
              <a:rPr lang="en-US" b="1" u="sng" dirty="0" err="1"/>
              <a:t>biallelic</a:t>
            </a:r>
            <a:r>
              <a:rPr lang="en-US" b="1" u="sng" dirty="0"/>
              <a:t> deletion</a:t>
            </a:r>
            <a:r>
              <a:rPr lang="en-US" dirty="0"/>
              <a:t>, </a:t>
            </a:r>
            <a:r>
              <a:rPr lang="en-US" i="1" dirty="0"/>
              <a:t>BRCA2</a:t>
            </a:r>
            <a:r>
              <a:rPr lang="en-US" dirty="0"/>
              <a:t> reversion mutations and a </a:t>
            </a:r>
            <a:r>
              <a:rPr lang="en-US" dirty="0" err="1"/>
              <a:t>hypermutator</a:t>
            </a:r>
            <a:r>
              <a:rPr lang="en-US" dirty="0"/>
              <a:t> phenotype (</a:t>
            </a:r>
            <a:r>
              <a:rPr lang="en-US" dirty="0" err="1"/>
              <a:t>MMRd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06" y="3586122"/>
            <a:ext cx="5457277" cy="30242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90096" y="6546368"/>
            <a:ext cx="6554682" cy="276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Taavitsainen, Sartor, et al., JCO Precision Oncology 2019</a:t>
            </a:r>
            <a:endParaRPr lang="en-US" sz="1100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67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Limits of detection in selected </a:t>
            </a:r>
            <a:r>
              <a:rPr lang="en-US" b="1" dirty="0" err="1"/>
              <a:t>cfDNA</a:t>
            </a:r>
            <a:r>
              <a:rPr lang="en-US" b="1" dirty="0"/>
              <a:t> assays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35943"/>
          </a:xfrm>
        </p:spPr>
        <p:txBody>
          <a:bodyPr>
            <a:normAutofit/>
          </a:bodyPr>
          <a:lstStyle/>
          <a:p>
            <a:r>
              <a:rPr lang="en-US" dirty="0"/>
              <a:t>Guardant360 </a:t>
            </a:r>
            <a:r>
              <a:rPr lang="en-US" dirty="0" err="1"/>
              <a:t>CDx</a:t>
            </a:r>
            <a:endParaRPr lang="en-US" dirty="0"/>
          </a:p>
          <a:p>
            <a:pPr lvl="1"/>
            <a:r>
              <a:rPr lang="en-US" dirty="0"/>
              <a:t>BRCA1/2 </a:t>
            </a:r>
            <a:r>
              <a:rPr lang="en-US" dirty="0" err="1"/>
              <a:t>indel</a:t>
            </a:r>
            <a:r>
              <a:rPr lang="en-US" dirty="0"/>
              <a:t> = 0.4 – 2.6% VAF (depending partly on </a:t>
            </a:r>
            <a:r>
              <a:rPr lang="en-US" dirty="0" err="1"/>
              <a:t>cfDNA</a:t>
            </a:r>
            <a:r>
              <a:rPr lang="en-US" dirty="0"/>
              <a:t> input volume)</a:t>
            </a:r>
          </a:p>
          <a:p>
            <a:pPr lvl="1"/>
            <a:r>
              <a:rPr lang="en-US" dirty="0"/>
              <a:t>“Somatic alterations in ATM and CDK12 are not reported by the test as they are excluded from the test's reportable range.”</a:t>
            </a:r>
          </a:p>
          <a:p>
            <a:pPr lvl="1"/>
            <a:r>
              <a:rPr lang="en-US" dirty="0"/>
              <a:t>Does not report copy losses</a:t>
            </a:r>
          </a:p>
          <a:p>
            <a:r>
              <a:rPr lang="en-US" dirty="0" err="1"/>
              <a:t>FoundationOne</a:t>
            </a:r>
            <a:r>
              <a:rPr lang="en-US" dirty="0"/>
              <a:t> Liquid </a:t>
            </a:r>
            <a:r>
              <a:rPr lang="en-US" dirty="0" err="1"/>
              <a:t>CDx</a:t>
            </a:r>
            <a:endParaRPr lang="en-US" dirty="0"/>
          </a:p>
          <a:p>
            <a:pPr lvl="1"/>
            <a:r>
              <a:rPr lang="en-US" dirty="0"/>
              <a:t>BRCA1/2 or ATM </a:t>
            </a:r>
            <a:r>
              <a:rPr lang="en-US" dirty="0" err="1"/>
              <a:t>indel</a:t>
            </a:r>
            <a:r>
              <a:rPr lang="en-US" dirty="0"/>
              <a:t> = 0.36 – 0.51% VAF</a:t>
            </a:r>
          </a:p>
          <a:p>
            <a:pPr lvl="1"/>
            <a:r>
              <a:rPr lang="en-US" dirty="0"/>
              <a:t>BRCA2 copy number loss = </a:t>
            </a:r>
            <a:r>
              <a:rPr lang="en-US" u="sng" dirty="0"/>
              <a:t>48.1%</a:t>
            </a:r>
            <a:r>
              <a:rPr lang="en-US" dirty="0"/>
              <a:t> TF (</a:t>
            </a:r>
            <a:r>
              <a:rPr lang="en-US" dirty="0" err="1"/>
              <a:t>ctDNA</a:t>
            </a:r>
            <a:r>
              <a:rPr lang="en-US" dirty="0"/>
              <a:t> fraction)</a:t>
            </a:r>
          </a:p>
          <a:p>
            <a:pPr lvl="2"/>
            <a:r>
              <a:rPr lang="en-US" dirty="0"/>
              <a:t>Median </a:t>
            </a:r>
            <a:r>
              <a:rPr lang="en-US" dirty="0" err="1"/>
              <a:t>LoD</a:t>
            </a:r>
            <a:r>
              <a:rPr lang="en-US" dirty="0"/>
              <a:t> is 30.4% TF for copy losses across the panel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805" y="5877647"/>
            <a:ext cx="11881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Remember: For non-recurrent alterations, </a:t>
            </a:r>
            <a:r>
              <a:rPr lang="en-US" sz="2000" i="1" dirty="0" err="1"/>
              <a:t>LoD</a:t>
            </a:r>
            <a:r>
              <a:rPr lang="en-US" sz="2000" i="1" dirty="0"/>
              <a:t> are rough estimates (at best). Sequence context (e.g. GC-content), mutation/deletion size, aneuploidy, input amount, </a:t>
            </a:r>
            <a:r>
              <a:rPr lang="en-US" sz="2000" i="1" dirty="0" err="1"/>
              <a:t>etc</a:t>
            </a:r>
            <a:r>
              <a:rPr lang="en-US" sz="2000" i="1" dirty="0"/>
              <a:t> – have a big effect</a:t>
            </a:r>
          </a:p>
        </p:txBody>
      </p:sp>
    </p:spTree>
    <p:extLst>
      <p:ext uri="{BB962C8B-B14F-4D97-AF65-F5344CB8AC3E}">
        <p14:creationId xmlns:p14="http://schemas.microsoft.com/office/powerpoint/2010/main" val="3189089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0CBD-1956-4A14-B7EE-5431BF39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 hype cycle for new technology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E5B6BB-EC19-4B86-94A4-C69BAFA4231A}"/>
              </a:ext>
            </a:extLst>
          </p:cNvPr>
          <p:cNvSpPr txBox="1"/>
          <p:nvPr/>
        </p:nvSpPr>
        <p:spPr>
          <a:xfrm>
            <a:off x="53787" y="6374655"/>
            <a:ext cx="63470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/>
              <a:t>Graph modified from original by </a:t>
            </a:r>
            <a:r>
              <a:rPr lang="en-CA" sz="1200" dirty="0" err="1"/>
              <a:t>Jeremykemp</a:t>
            </a:r>
            <a:r>
              <a:rPr lang="en-CA" sz="1200" dirty="0"/>
              <a:t> at English Wikipedia, CC BY-SA 3.0, </a:t>
            </a:r>
            <a:r>
              <a:rPr lang="en-CA" sz="1200" dirty="0">
                <a:hlinkClick r:id="rId2"/>
              </a:rPr>
              <a:t>https://commons.wikimedia.org/w/index.php?curid=10547051</a:t>
            </a:r>
            <a:r>
              <a:rPr lang="en-CA" sz="1200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65D908-A11B-4D68-BAC0-61F4B6747F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1" y="1789766"/>
            <a:ext cx="67024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66C8B0C-3B0F-4AA0-A5F5-9C564193CF33}"/>
              </a:ext>
            </a:extLst>
          </p:cNvPr>
          <p:cNvSpPr/>
          <p:nvPr/>
        </p:nvSpPr>
        <p:spPr>
          <a:xfrm rot="1852960">
            <a:off x="3218329" y="3908612"/>
            <a:ext cx="573741" cy="1156447"/>
          </a:xfrm>
          <a:prstGeom prst="ellipse">
            <a:avLst/>
          </a:prstGeom>
          <a:solidFill>
            <a:srgbClr val="4472C4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7122B-729B-4981-81BC-DBAC4A0D5EB4}"/>
              </a:ext>
            </a:extLst>
          </p:cNvPr>
          <p:cNvSpPr txBox="1"/>
          <p:nvPr/>
        </p:nvSpPr>
        <p:spPr>
          <a:xfrm>
            <a:off x="7781365" y="2990856"/>
            <a:ext cx="41865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What triggered disillusionment?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False negatives (low </a:t>
            </a:r>
            <a:r>
              <a:rPr lang="en-CA" sz="2000" dirty="0" err="1"/>
              <a:t>ctDNA</a:t>
            </a:r>
            <a:r>
              <a:rPr lang="en-CA" sz="2000" dirty="0"/>
              <a:t>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False positives (CHIP)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No germline discrimination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Opaque test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Inadequate reporting of copy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Non-comprehensive assay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Poorly timed blood collections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 dirty="0"/>
              <a:t>Poor education of all the above</a:t>
            </a:r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420E69-72FB-4CFE-ACC6-BBDB80921D0D}"/>
              </a:ext>
            </a:extLst>
          </p:cNvPr>
          <p:cNvSpPr txBox="1"/>
          <p:nvPr/>
        </p:nvSpPr>
        <p:spPr>
          <a:xfrm>
            <a:off x="5701552" y="1742031"/>
            <a:ext cx="557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err="1"/>
              <a:t>ctDNA</a:t>
            </a:r>
            <a:r>
              <a:rPr lang="en-CA" sz="2400" b="1" dirty="0"/>
              <a:t>-based cancer genotyping is following the classic hype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FD312-C610-4FDF-9A37-813406AF6439}"/>
              </a:ext>
            </a:extLst>
          </p:cNvPr>
          <p:cNvSpPr txBox="1"/>
          <p:nvPr/>
        </p:nvSpPr>
        <p:spPr>
          <a:xfrm>
            <a:off x="7100049" y="6207121"/>
            <a:ext cx="503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These challenges can be solved!</a:t>
            </a:r>
          </a:p>
        </p:txBody>
      </p:sp>
    </p:spTree>
    <p:extLst>
      <p:ext uri="{BB962C8B-B14F-4D97-AF65-F5344CB8AC3E}">
        <p14:creationId xmlns:p14="http://schemas.microsoft.com/office/powerpoint/2010/main" val="3168252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190B-73C2-ADEB-EB33-45B03BA6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123E9-98AE-1EF4-19FE-8EC482BBD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333"/>
              </a:spcBef>
            </a:pPr>
            <a:r>
              <a:rPr lang="en-US" dirty="0"/>
              <a:t>CCTG IND234 (and 223) represents the first prospective umbrella clinical trial in </a:t>
            </a:r>
            <a:r>
              <a:rPr lang="en-US" dirty="0" err="1"/>
              <a:t>mCRPC</a:t>
            </a:r>
            <a:r>
              <a:rPr lang="en-US" dirty="0"/>
              <a:t> to use plasma </a:t>
            </a:r>
            <a:r>
              <a:rPr lang="en-US" dirty="0" err="1"/>
              <a:t>ctDNA</a:t>
            </a:r>
            <a:r>
              <a:rPr lang="en-US" dirty="0"/>
              <a:t> as a screening tool</a:t>
            </a:r>
          </a:p>
          <a:p>
            <a:pPr>
              <a:lnSpc>
                <a:spcPct val="100000"/>
              </a:lnSpc>
              <a:spcBef>
                <a:spcPts val="1333"/>
              </a:spcBef>
            </a:pPr>
            <a:r>
              <a:rPr lang="en-US" dirty="0"/>
              <a:t>We successfully screened </a:t>
            </a:r>
            <a:r>
              <a:rPr lang="en-US" dirty="0" err="1"/>
              <a:t>ctDNA</a:t>
            </a:r>
            <a:r>
              <a:rPr lang="en-US" dirty="0"/>
              <a:t> from &gt;500 </a:t>
            </a:r>
            <a:r>
              <a:rPr lang="en-US" dirty="0" err="1"/>
              <a:t>mCRPC</a:t>
            </a:r>
            <a:r>
              <a:rPr lang="en-US" dirty="0"/>
              <a:t> patients across Canada over a 4-year period</a:t>
            </a:r>
          </a:p>
          <a:p>
            <a:pPr>
              <a:lnSpc>
                <a:spcPct val="100000"/>
              </a:lnSpc>
              <a:spcBef>
                <a:spcPts val="1333"/>
              </a:spcBef>
            </a:pPr>
            <a:r>
              <a:rPr lang="en-US" dirty="0"/>
              <a:t>Genomic platform trials must be nimble to latest scientific breakthroughs: need adaptive assay design and genomic eligibility</a:t>
            </a:r>
          </a:p>
          <a:p>
            <a:pPr>
              <a:lnSpc>
                <a:spcPct val="100000"/>
              </a:lnSpc>
              <a:spcBef>
                <a:spcPts val="1333"/>
              </a:spcBef>
            </a:pPr>
            <a:r>
              <a:rPr lang="en-US" dirty="0"/>
              <a:t>Commercial genomic tests do not yet accurately capture the complexity of cancer and are having limited success in directing </a:t>
            </a:r>
            <a:r>
              <a:rPr lang="en-US" dirty="0" err="1"/>
              <a:t>tx</a:t>
            </a:r>
            <a:endParaRPr lang="en-US" dirty="0"/>
          </a:p>
          <a:p>
            <a:pPr>
              <a:lnSpc>
                <a:spcPct val="100000"/>
              </a:lnSpc>
              <a:spcBef>
                <a:spcPts val="1333"/>
              </a:spcBef>
            </a:pPr>
            <a:r>
              <a:rPr lang="en-US" i="1" dirty="0"/>
              <a:t>Biomarkers will not rescue a drug that does not work</a:t>
            </a:r>
          </a:p>
          <a:p>
            <a:pPr marL="0" indent="0">
              <a:lnSpc>
                <a:spcPct val="100000"/>
              </a:lnSpc>
              <a:spcBef>
                <a:spcPts val="1333"/>
              </a:spcBef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033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DF3D-461D-480D-BDD2-4BAA64EA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history as a PhD clinical trialist! Part 2...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3DAA4-FF89-4049-9DD1-6FE63557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90416"/>
          </a:xfrm>
        </p:spPr>
        <p:txBody>
          <a:bodyPr>
            <a:normAutofit/>
          </a:bodyPr>
          <a:lstStyle/>
          <a:p>
            <a:r>
              <a:rPr lang="en-US" u="sng" dirty="0"/>
              <a:t>2018</a:t>
            </a:r>
            <a:r>
              <a:rPr lang="en-US" dirty="0"/>
              <a:t>: member of CCTG trial development committees (GU &amp; IND)</a:t>
            </a:r>
          </a:p>
          <a:p>
            <a:pPr lvl="1"/>
            <a:r>
              <a:rPr lang="en-US" dirty="0"/>
              <a:t>Exposure to varied concepts. </a:t>
            </a:r>
            <a:r>
              <a:rPr lang="en-US" b="1" dirty="0"/>
              <a:t>New relationships</a:t>
            </a:r>
            <a:r>
              <a:rPr lang="en-US" dirty="0"/>
              <a:t>. Influence on correlatives.</a:t>
            </a:r>
          </a:p>
          <a:p>
            <a:r>
              <a:rPr lang="en-US" u="sng" dirty="0"/>
              <a:t>2018-20</a:t>
            </a:r>
            <a:r>
              <a:rPr lang="en-US" dirty="0"/>
              <a:t>: development of multiple </a:t>
            </a:r>
            <a:r>
              <a:rPr lang="en-US" b="1" dirty="0"/>
              <a:t>prospective biomarker trials</a:t>
            </a:r>
          </a:p>
          <a:p>
            <a:pPr lvl="1"/>
            <a:r>
              <a:rPr lang="en-US" dirty="0"/>
              <a:t>Including from concept to first patient (</a:t>
            </a:r>
            <a:r>
              <a:rPr lang="en-US" i="1" dirty="0"/>
              <a:t>e.g. </a:t>
            </a:r>
            <a:r>
              <a:rPr lang="en-US" dirty="0"/>
              <a:t>PROTRACT NCT04015622)</a:t>
            </a:r>
          </a:p>
          <a:p>
            <a:r>
              <a:rPr lang="en-US" u="sng" dirty="0"/>
              <a:t>2020-21</a:t>
            </a:r>
            <a:r>
              <a:rPr lang="en-US" dirty="0"/>
              <a:t>: ANZUP translational research steering committees</a:t>
            </a:r>
          </a:p>
          <a:p>
            <a:pPr lvl="1"/>
            <a:r>
              <a:rPr lang="en-US" dirty="0"/>
              <a:t>Opportunity to influence correlative science in other countries</a:t>
            </a:r>
          </a:p>
          <a:p>
            <a:pPr lvl="1"/>
            <a:r>
              <a:rPr lang="en-US" dirty="0"/>
              <a:t>Increases impact of home trial correlatives</a:t>
            </a:r>
          </a:p>
          <a:p>
            <a:r>
              <a:rPr lang="en-US" u="sng" dirty="0"/>
              <a:t>2021</a:t>
            </a:r>
            <a:r>
              <a:rPr lang="en-US" dirty="0"/>
              <a:t>: Correlative Chair for GU disease site @CCTG</a:t>
            </a:r>
          </a:p>
          <a:p>
            <a:pPr lvl="1"/>
            <a:r>
              <a:rPr lang="en-US" dirty="0"/>
              <a:t>Embed </a:t>
            </a:r>
            <a:r>
              <a:rPr lang="en-US" dirty="0" err="1"/>
              <a:t>cfDNA</a:t>
            </a:r>
            <a:r>
              <a:rPr lang="en-US" dirty="0"/>
              <a:t> and other collections in all</a:t>
            </a:r>
            <a:r>
              <a:rPr lang="en-US" b="1" dirty="0"/>
              <a:t> </a:t>
            </a:r>
            <a:r>
              <a:rPr lang="en-US" b="1" i="1" dirty="0"/>
              <a:t>appropriate</a:t>
            </a:r>
            <a:r>
              <a:rPr lang="en-US" b="1" dirty="0"/>
              <a:t> </a:t>
            </a:r>
            <a:r>
              <a:rPr lang="en-US" dirty="0"/>
              <a:t>new trials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611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1649" cy="1325563"/>
          </a:xfrm>
        </p:spPr>
        <p:txBody>
          <a:bodyPr/>
          <a:lstStyle/>
          <a:p>
            <a:r>
              <a:rPr lang="en-US" b="1" dirty="0"/>
              <a:t>Plasma ctDNA research in British Columbia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52" y="2003880"/>
            <a:ext cx="4928589" cy="369644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9" y="2003880"/>
            <a:ext cx="291465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50" y="5947230"/>
            <a:ext cx="3414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Dr Kim Chi, responsible for collection of over 3500 plasma </a:t>
            </a:r>
            <a:r>
              <a:rPr lang="en-US" sz="1600" b="1" dirty="0" err="1"/>
              <a:t>ctDNA</a:t>
            </a:r>
            <a:r>
              <a:rPr lang="en-US" sz="1600" b="1" dirty="0"/>
              <a:t> samples from pts with prostate cancer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4605" y="5791942"/>
            <a:ext cx="5630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The UBC / Vancouver Prostate Centre / BC Cancer ctDNA research team – mostly computer scientists / data analysts</a:t>
            </a:r>
          </a:p>
          <a:p>
            <a:pPr algn="ctr"/>
            <a:r>
              <a:rPr lang="en-US" sz="1600" i="1" dirty="0"/>
              <a:t>Photo: July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4E1CF3-1CB7-4CEA-A580-B1C57F8EFA1E}"/>
              </a:ext>
            </a:extLst>
          </p:cNvPr>
          <p:cNvSpPr/>
          <p:nvPr/>
        </p:nvSpPr>
        <p:spPr>
          <a:xfrm>
            <a:off x="9151126" y="2638968"/>
            <a:ext cx="29109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…plus a dedicated clinical research network, including oncologists, nurses, coordinators </a:t>
            </a:r>
          </a:p>
        </p:txBody>
      </p:sp>
    </p:spTree>
    <p:extLst>
      <p:ext uri="{BB962C8B-B14F-4D97-AF65-F5344CB8AC3E}">
        <p14:creationId xmlns:p14="http://schemas.microsoft.com/office/powerpoint/2010/main" val="168395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Several types of biomarkers in cancer</a:t>
            </a:r>
          </a:p>
        </p:txBody>
      </p:sp>
      <p:pic>
        <p:nvPicPr>
          <p:cNvPr id="32" name="Graphic 47">
            <a:extLst>
              <a:ext uri="{FF2B5EF4-FFF2-40B4-BE49-F238E27FC236}">
                <a16:creationId xmlns:a16="http://schemas.microsoft.com/office/drawing/2014/main" id="{54F3BC7F-FDBB-4057-901B-AA6765832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322" y="1505375"/>
            <a:ext cx="1140618" cy="1140618"/>
          </a:xfrm>
          <a:prstGeom prst="rect">
            <a:avLst/>
          </a:prstGeom>
        </p:spPr>
      </p:pic>
      <p:pic>
        <p:nvPicPr>
          <p:cNvPr id="33" name="Graphic 48">
            <a:extLst>
              <a:ext uri="{FF2B5EF4-FFF2-40B4-BE49-F238E27FC236}">
                <a16:creationId xmlns:a16="http://schemas.microsoft.com/office/drawing/2014/main" id="{F836E804-AA8B-4808-BD98-530CDB1ED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6237" y="1676345"/>
            <a:ext cx="773512" cy="773512"/>
          </a:xfrm>
          <a:prstGeom prst="rect">
            <a:avLst/>
          </a:prstGeom>
        </p:spPr>
      </p:pic>
      <p:pic>
        <p:nvPicPr>
          <p:cNvPr id="34" name="Graphic 49">
            <a:extLst>
              <a:ext uri="{FF2B5EF4-FFF2-40B4-BE49-F238E27FC236}">
                <a16:creationId xmlns:a16="http://schemas.microsoft.com/office/drawing/2014/main" id="{11FDD47A-F124-4DEB-B825-B8AD4FFAA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7005" y="1699465"/>
            <a:ext cx="887076" cy="887076"/>
          </a:xfrm>
          <a:prstGeom prst="rect">
            <a:avLst/>
          </a:prstGeom>
        </p:spPr>
      </p:pic>
      <p:pic>
        <p:nvPicPr>
          <p:cNvPr id="35" name="Graphic 50">
            <a:extLst>
              <a:ext uri="{FF2B5EF4-FFF2-40B4-BE49-F238E27FC236}">
                <a16:creationId xmlns:a16="http://schemas.microsoft.com/office/drawing/2014/main" id="{640DF652-090B-4DFB-95DF-ACFA034EB7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41129" y="1757639"/>
            <a:ext cx="637106" cy="637106"/>
          </a:xfrm>
          <a:prstGeom prst="rect">
            <a:avLst/>
          </a:prstGeom>
        </p:spPr>
      </p:pic>
      <p:pic>
        <p:nvPicPr>
          <p:cNvPr id="36" name="Graphic 52">
            <a:extLst>
              <a:ext uri="{FF2B5EF4-FFF2-40B4-BE49-F238E27FC236}">
                <a16:creationId xmlns:a16="http://schemas.microsoft.com/office/drawing/2014/main" id="{6256A34E-0083-4359-BCDD-39C4974419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36802" y="1670675"/>
            <a:ext cx="784236" cy="784236"/>
          </a:xfrm>
          <a:prstGeom prst="rect">
            <a:avLst/>
          </a:prstGeom>
        </p:spPr>
      </p:pic>
      <p:pic>
        <p:nvPicPr>
          <p:cNvPr id="37" name="Graphic 53">
            <a:extLst>
              <a:ext uri="{FF2B5EF4-FFF2-40B4-BE49-F238E27FC236}">
                <a16:creationId xmlns:a16="http://schemas.microsoft.com/office/drawing/2014/main" id="{2C4C37A3-F8E3-4FD8-99C6-420519731E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34949" y="1657723"/>
            <a:ext cx="831084" cy="831084"/>
          </a:xfrm>
          <a:prstGeom prst="rect">
            <a:avLst/>
          </a:prstGeom>
        </p:spPr>
      </p:pic>
      <p:graphicFrame>
        <p:nvGraphicFramePr>
          <p:cNvPr id="38" name="Table 57">
            <a:extLst>
              <a:ext uri="{FF2B5EF4-FFF2-40B4-BE49-F238E27FC236}">
                <a16:creationId xmlns:a16="http://schemas.microsoft.com/office/drawing/2014/main" id="{D03A493E-E3D0-46CE-9652-288337E7165B}"/>
              </a:ext>
            </a:extLst>
          </p:cNvPr>
          <p:cNvGraphicFramePr>
            <a:graphicFrameLocks noGrp="1"/>
          </p:cNvGraphicFramePr>
          <p:nvPr/>
        </p:nvGraphicFramePr>
        <p:xfrm>
          <a:off x="1429305" y="2720069"/>
          <a:ext cx="10190922" cy="18449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8487">
                  <a:extLst>
                    <a:ext uri="{9D8B030D-6E8A-4147-A177-3AD203B41FA5}">
                      <a16:colId xmlns:a16="http://schemas.microsoft.com/office/drawing/2014/main" val="3501827167"/>
                    </a:ext>
                  </a:extLst>
                </a:gridCol>
                <a:gridCol w="1698487">
                  <a:extLst>
                    <a:ext uri="{9D8B030D-6E8A-4147-A177-3AD203B41FA5}">
                      <a16:colId xmlns:a16="http://schemas.microsoft.com/office/drawing/2014/main" val="747403191"/>
                    </a:ext>
                  </a:extLst>
                </a:gridCol>
                <a:gridCol w="1698487">
                  <a:extLst>
                    <a:ext uri="{9D8B030D-6E8A-4147-A177-3AD203B41FA5}">
                      <a16:colId xmlns:a16="http://schemas.microsoft.com/office/drawing/2014/main" val="389173714"/>
                    </a:ext>
                  </a:extLst>
                </a:gridCol>
                <a:gridCol w="1698487">
                  <a:extLst>
                    <a:ext uri="{9D8B030D-6E8A-4147-A177-3AD203B41FA5}">
                      <a16:colId xmlns:a16="http://schemas.microsoft.com/office/drawing/2014/main" val="3347486068"/>
                    </a:ext>
                  </a:extLst>
                </a:gridCol>
                <a:gridCol w="1698487">
                  <a:extLst>
                    <a:ext uri="{9D8B030D-6E8A-4147-A177-3AD203B41FA5}">
                      <a16:colId xmlns:a16="http://schemas.microsoft.com/office/drawing/2014/main" val="294392854"/>
                    </a:ext>
                  </a:extLst>
                </a:gridCol>
                <a:gridCol w="1698487">
                  <a:extLst>
                    <a:ext uri="{9D8B030D-6E8A-4147-A177-3AD203B41FA5}">
                      <a16:colId xmlns:a16="http://schemas.microsoft.com/office/drawing/2014/main" val="745889171"/>
                    </a:ext>
                  </a:extLst>
                </a:gridCol>
              </a:tblGrid>
              <a:tr h="35728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Risk</a:t>
                      </a:r>
                    </a:p>
                  </a:txBody>
                  <a:tcPr marL="109500" marR="109500" marT="54750" marB="54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Diagnostic</a:t>
                      </a:r>
                    </a:p>
                  </a:txBody>
                  <a:tcPr marL="109500" marR="109500" marT="54750" marB="54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Prognostic</a:t>
                      </a:r>
                    </a:p>
                  </a:txBody>
                  <a:tcPr marL="109500" marR="109500" marT="54750" marB="54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Predictive</a:t>
                      </a:r>
                    </a:p>
                  </a:txBody>
                  <a:tcPr marL="109500" marR="109500" marT="54750" marB="5475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Response</a:t>
                      </a:r>
                    </a:p>
                  </a:txBody>
                  <a:tcPr marL="109500" marR="109500" marT="54750" marB="54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Safety</a:t>
                      </a:r>
                    </a:p>
                  </a:txBody>
                  <a:tcPr marL="109500" marR="109500" marT="54750" marB="54750" anchor="ctr"/>
                </a:tc>
                <a:extLst>
                  <a:ext uri="{0D108BD9-81ED-4DB2-BD59-A6C34878D82A}">
                    <a16:rowId xmlns:a16="http://schemas.microsoft.com/office/drawing/2014/main" val="5161344"/>
                  </a:ext>
                </a:extLst>
              </a:tr>
              <a:tr h="64665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Identify cancer susceptibility</a:t>
                      </a:r>
                    </a:p>
                  </a:txBody>
                  <a:tcPr marL="109500" marR="109500" marT="54750" marB="5475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Indicate type of cancer</a:t>
                      </a:r>
                    </a:p>
                  </a:txBody>
                  <a:tcPr marL="109500" marR="109500" marT="54750" marB="5475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Estimate cancer aggression</a:t>
                      </a:r>
                    </a:p>
                  </a:txBody>
                  <a:tcPr marL="109500" marR="109500" marT="54750" marB="5475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Predict efficacy from treatment</a:t>
                      </a:r>
                    </a:p>
                  </a:txBody>
                  <a:tcPr marL="109500" marR="109500" marT="54750" marB="547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Monitor therapy benefit</a:t>
                      </a:r>
                    </a:p>
                  </a:txBody>
                  <a:tcPr marL="109500" marR="109500" marT="54750" marB="5475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Indicate toxicity from treatment</a:t>
                      </a:r>
                    </a:p>
                  </a:txBody>
                  <a:tcPr marL="109500" marR="109500" marT="54750" marB="54750" anchor="ctr"/>
                </a:tc>
                <a:extLst>
                  <a:ext uri="{0D108BD9-81ED-4DB2-BD59-A6C34878D82A}">
                    <a16:rowId xmlns:a16="http://schemas.microsoft.com/office/drawing/2014/main" val="3384348159"/>
                  </a:ext>
                </a:extLst>
              </a:tr>
              <a:tr h="81909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Inherited mutations in BRCA2</a:t>
                      </a:r>
                    </a:p>
                  </a:txBody>
                  <a:tcPr marL="109500" marR="109500" marT="54750" marB="5475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Tissue biopsy pathology</a:t>
                      </a:r>
                    </a:p>
                  </a:txBody>
                  <a:tcPr marL="109500" marR="109500" marT="54750" marB="5475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Extent of disease by Imaging (CT, MRI, PET)</a:t>
                      </a:r>
                    </a:p>
                  </a:txBody>
                  <a:tcPr marL="109500" marR="109500" marT="54750" marB="5475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HRR gene mutations</a:t>
                      </a:r>
                    </a:p>
                  </a:txBody>
                  <a:tcPr marL="109500" marR="109500" marT="54750" marB="5475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PSA decline</a:t>
                      </a:r>
                    </a:p>
                  </a:txBody>
                  <a:tcPr marL="109500" marR="109500" marT="54750" marB="5475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Patient reported side-effects</a:t>
                      </a:r>
                    </a:p>
                  </a:txBody>
                  <a:tcPr marL="109500" marR="109500" marT="54750" marB="54750" anchor="ctr"/>
                </a:tc>
                <a:extLst>
                  <a:ext uri="{0D108BD9-81ED-4DB2-BD59-A6C34878D82A}">
                    <a16:rowId xmlns:a16="http://schemas.microsoft.com/office/drawing/2014/main" val="13068573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8CD6D0-8533-4EFA-AFD3-B3D44323BD01}"/>
              </a:ext>
            </a:extLst>
          </p:cNvPr>
          <p:cNvSpPr txBox="1"/>
          <p:nvPr/>
        </p:nvSpPr>
        <p:spPr>
          <a:xfrm>
            <a:off x="66583" y="3920595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Example</a:t>
            </a:r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36F87-3C3C-4692-B36B-63D2D3565FFD}"/>
              </a:ext>
            </a:extLst>
          </p:cNvPr>
          <p:cNvSpPr txBox="1"/>
          <p:nvPr/>
        </p:nvSpPr>
        <p:spPr>
          <a:xfrm>
            <a:off x="66583" y="3198177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Goal</a:t>
            </a:r>
            <a:endParaRPr lang="en-CA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418FE31-1F9F-4CCF-85CC-85C446311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58535"/>
            <a:ext cx="10515600" cy="1455329"/>
          </a:xfrm>
        </p:spPr>
        <p:txBody>
          <a:bodyPr>
            <a:normAutofit/>
          </a:bodyPr>
          <a:lstStyle/>
          <a:p>
            <a:r>
              <a:rPr lang="en-US" dirty="0"/>
              <a:t>Cancer alterations are not always simple to </a:t>
            </a:r>
            <a:r>
              <a:rPr lang="en-US" i="1" u="sng" dirty="0"/>
              <a:t>identify</a:t>
            </a:r>
            <a:r>
              <a:rPr lang="en-US" dirty="0"/>
              <a:t> or </a:t>
            </a:r>
            <a:r>
              <a:rPr lang="en-US" i="1" u="sng" dirty="0"/>
              <a:t>characterize</a:t>
            </a:r>
          </a:p>
          <a:p>
            <a:r>
              <a:rPr lang="en-US" dirty="0"/>
              <a:t>Cancer biology is complex and cannot always be reduced to biomarker ‘positive’ vs ‘negative’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208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949F-247A-4F67-9B36-03418BD6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Metastatic cancers have an increasingly complex treatment landscape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EA623-17EB-4060-89B7-C5ADE01E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80606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Decades of basic and clinical research = new systemic therapies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Chemotherapies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Immunotherapies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Targeted therapies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Ongoing clinical trials of new targeted therapies and combinations of therapies = more complexity coming</a:t>
            </a:r>
          </a:p>
          <a:p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15429-F4C5-40F1-A696-32D86E704CF4}"/>
              </a:ext>
            </a:extLst>
          </p:cNvPr>
          <p:cNvSpPr/>
          <p:nvPr/>
        </p:nvSpPr>
        <p:spPr>
          <a:xfrm>
            <a:off x="581688" y="4642577"/>
            <a:ext cx="10607407" cy="50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2EB4EEC9-B989-4B1D-8215-5E72A47C41CE}"/>
              </a:ext>
            </a:extLst>
          </p:cNvPr>
          <p:cNvSpPr/>
          <p:nvPr/>
        </p:nvSpPr>
        <p:spPr>
          <a:xfrm>
            <a:off x="550771" y="4986355"/>
            <a:ext cx="11028625" cy="1614304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800" b="1" dirty="0"/>
              <a:t>Not all patients derive benefit from all treatments</a:t>
            </a:r>
            <a:endParaRPr lang="en-US" sz="2400" b="1" i="1" dirty="0">
              <a:solidFill>
                <a:schemeClr val="accent1"/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400" b="1" i="1" dirty="0">
                <a:solidFill>
                  <a:schemeClr val="bg1"/>
                </a:solidFill>
              </a:rPr>
              <a:t>Need for ‘biomarkers’ to </a:t>
            </a:r>
            <a:r>
              <a:rPr lang="en-US" sz="2400" b="1" i="1" u="sng" dirty="0">
                <a:solidFill>
                  <a:schemeClr val="bg1"/>
                </a:solidFill>
              </a:rPr>
              <a:t>predict disease response to treatment</a:t>
            </a:r>
            <a:endParaRPr lang="en-US" sz="2400" b="1" i="1" u="sng" baseline="30000" dirty="0">
              <a:solidFill>
                <a:schemeClr val="bg1"/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To help us practice precision medicine and individualize clinical management</a:t>
            </a:r>
          </a:p>
        </p:txBody>
      </p:sp>
    </p:spTree>
    <p:extLst>
      <p:ext uri="{BB962C8B-B14F-4D97-AF65-F5344CB8AC3E}">
        <p14:creationId xmlns:p14="http://schemas.microsoft.com/office/powerpoint/2010/main" val="106861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681A-0FF9-492A-9D8A-31C7E306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Metastatic cancers have an increasingly complex treatment landscape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34E5-5354-4613-9EFD-A04D30A8C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Metastatic </a:t>
            </a:r>
            <a:r>
              <a:rPr lang="en-US" u="sng" dirty="0"/>
              <a:t>prostate cancer</a:t>
            </a:r>
            <a:r>
              <a:rPr lang="en-US" dirty="0"/>
              <a:t> is a strong example</a:t>
            </a:r>
            <a:endParaRPr lang="en-CA" dirty="0"/>
          </a:p>
        </p:txBody>
      </p:sp>
      <p:pic>
        <p:nvPicPr>
          <p:cNvPr id="1028" name="Picture 4" descr="ASCO20_Virtual_Morgans_2.png">
            <a:extLst>
              <a:ext uri="{FF2B5EF4-FFF2-40B4-BE49-F238E27FC236}">
                <a16:creationId xmlns:a16="http://schemas.microsoft.com/office/drawing/2014/main" id="{2A85D1B8-D726-4CEA-8333-03290A44D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77" y="2995660"/>
            <a:ext cx="4646122" cy="26109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11DC1-129A-488F-BCCE-3E3D6AEB2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0" b="44985"/>
          <a:stretch/>
        </p:blipFill>
        <p:spPr>
          <a:xfrm>
            <a:off x="194501" y="3089357"/>
            <a:ext cx="7076917" cy="26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07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2363</Words>
  <Application>Microsoft Office PowerPoint</Application>
  <PresentationFormat>Widescreen</PresentationFormat>
  <Paragraphs>262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Slack-Lato</vt:lpstr>
      <vt:lpstr>Office Theme</vt:lpstr>
      <vt:lpstr>Integral Biomarkers in Clinical Trial Design and Conduct: The Experience of CCTG IND 234</vt:lpstr>
      <vt:lpstr>Disclosures</vt:lpstr>
      <vt:lpstr>My history as a PhD clinical trialist!</vt:lpstr>
      <vt:lpstr>My history as a PhD clinical trialist! Part 2...</vt:lpstr>
      <vt:lpstr>My history as a PhD clinical trialist! Part 2...</vt:lpstr>
      <vt:lpstr>Plasma ctDNA research in British Columbia</vt:lpstr>
      <vt:lpstr>Several types of biomarkers in cancer</vt:lpstr>
      <vt:lpstr>Metastatic cancers have an increasingly complex treatment landscape</vt:lpstr>
      <vt:lpstr>Metastatic cancers have an increasingly complex treatment landscape</vt:lpstr>
      <vt:lpstr>Cancer is a disease of the genome</vt:lpstr>
      <vt:lpstr>Tumour and host ‘heterogeneity’ helps explain differential therapy response</vt:lpstr>
      <vt:lpstr>Genomic heterogeneity of metastatic prostate cancer – therapeutic vulnerabilities?</vt:lpstr>
      <vt:lpstr>Emerging genomic biomarkers in metastatic prostate cancer</vt:lpstr>
      <vt:lpstr>Historical sources of genomic biomarkers</vt:lpstr>
      <vt:lpstr>Addressing the clinical challenge in mCRPC</vt:lpstr>
      <vt:lpstr>What is circulating tumor DNA (ctDNA)?</vt:lpstr>
      <vt:lpstr>Genomic alterations in ctDNA are an emerging tool to guide clinical practice</vt:lpstr>
      <vt:lpstr>Concordance for ctDNA vs matched tissue  is relatively high, but ctDNA% dependent</vt:lpstr>
      <vt:lpstr>PowerPoint Presentation</vt:lpstr>
      <vt:lpstr>Towards a platform trial leveraging ctDNA</vt:lpstr>
      <vt:lpstr>Prostate cancer biomarker enrichment  and treatment selection (PC-BETS) study</vt:lpstr>
      <vt:lpstr>PowerPoint Presentation</vt:lpstr>
      <vt:lpstr>Study Design: endpoints</vt:lpstr>
      <vt:lpstr>Alterations in target genes for prospective treatment assignment</vt:lpstr>
      <vt:lpstr>PowerPoint Presentation</vt:lpstr>
      <vt:lpstr>PowerPoint Presentation</vt:lpstr>
      <vt:lpstr>ctDNA% is an independent prognostic marker</vt:lpstr>
      <vt:lpstr>PowerPoint Presentation</vt:lpstr>
      <vt:lpstr>PowerPoint Presentation</vt:lpstr>
      <vt:lpstr>Expanded targeted panel permits identification  of more complex genomic alterations</vt:lpstr>
      <vt:lpstr>Second generation assay and optimized reporting process resulted in faster screening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Mutations are just one mechanism of genomic alteration</vt:lpstr>
      <vt:lpstr>Gene amplification is not a binary variable</vt:lpstr>
      <vt:lpstr>PowerPoint Presentation</vt:lpstr>
      <vt:lpstr>Commercial assays are adequate for mutation detection (at &gt;1% variant allele frequency)</vt:lpstr>
      <vt:lpstr>Utility is limited by inadequate reporting on deletions, rearrangements, and germline</vt:lpstr>
      <vt:lpstr>Limits of detection in selected cfDNA assays</vt:lpstr>
      <vt:lpstr>The hype cycle for new technology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Wyatt</dc:creator>
  <cp:lastModifiedBy>Nancy Dusharm</cp:lastModifiedBy>
  <cp:revision>52</cp:revision>
  <dcterms:created xsi:type="dcterms:W3CDTF">2022-06-22T18:28:52Z</dcterms:created>
  <dcterms:modified xsi:type="dcterms:W3CDTF">2022-08-04T14:32:27Z</dcterms:modified>
</cp:coreProperties>
</file>